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81" r:id="rId5"/>
    <p:sldId id="282" r:id="rId6"/>
    <p:sldId id="261" r:id="rId7"/>
    <p:sldId id="262" r:id="rId8"/>
    <p:sldId id="277" r:id="rId9"/>
    <p:sldId id="278" r:id="rId10"/>
    <p:sldId id="263" r:id="rId11"/>
    <p:sldId id="265" r:id="rId12"/>
    <p:sldId id="264" r:id="rId13"/>
    <p:sldId id="275" r:id="rId14"/>
    <p:sldId id="276" r:id="rId15"/>
    <p:sldId id="279" r:id="rId16"/>
    <p:sldId id="280" r:id="rId17"/>
    <p:sldId id="272" r:id="rId18"/>
    <p:sldId id="273" r:id="rId19"/>
    <p:sldId id="266" r:id="rId20"/>
    <p:sldId id="267" r:id="rId21"/>
    <p:sldId id="274" r:id="rId22"/>
    <p:sldId id="259" r:id="rId23"/>
    <p:sldId id="271" r:id="rId24"/>
    <p:sldId id="269" r:id="rId25"/>
  </p:sldIdLst>
  <p:sldSz cx="9144000" cy="6858000" type="screen4x3"/>
  <p:notesSz cx="6858000" cy="9144000"/>
  <p:embeddedFontLst>
    <p:embeddedFont>
      <p:font typeface="Aaron" panose="02020900000000000000" pitchFamily="18" charset="0"/>
      <p:bold r:id="rId26"/>
    </p:embeddedFont>
    <p:embeddedFont>
      <p:font typeface="GreeceBlack" panose="020B0600000000000000" pitchFamily="34" charset="0"/>
      <p:regular r:id="rId27"/>
    </p:embeddedFont>
    <p:embeddedFont>
      <p:font typeface="vtks distress" panose="02000000000000000000" pitchFamily="2" charset="0"/>
      <p:regular r:id="rId28"/>
    </p:embeddedFont>
    <p:embeddedFont>
      <p:font typeface="Arial Black" panose="020B0A04020102090204" pitchFamily="34" charset="0"/>
      <p:bold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C55A11"/>
    <a:srgbClr val="8F7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2" autoAdjust="0"/>
    <p:restoredTop sz="94660"/>
  </p:normalViewPr>
  <p:slideViewPr>
    <p:cSldViewPr snapToGrid="0">
      <p:cViewPr varScale="1">
        <p:scale>
          <a:sx n="75" d="100"/>
          <a:sy n="75" d="100"/>
        </p:scale>
        <p:origin x="778"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86A5C26D-A9D8-46AD-85BC-03184E01AB56}"/>
    <pc:docChg chg="undo custSel addSld delSld modSld">
      <pc:chgData name="Ken Merrihew" userId="bcb7a1e886d99f07" providerId="LiveId" clId="{86A5C26D-A9D8-46AD-85BC-03184E01AB56}" dt="2017-10-15T12:40:41.583" v="549" actId="404"/>
      <pc:docMkLst>
        <pc:docMk/>
      </pc:docMkLst>
      <pc:sldChg chg="addSp delSp modSp modTransition delAnim modAnim">
        <pc:chgData name="Ken Merrihew" userId="bcb7a1e886d99f07" providerId="LiveId" clId="{86A5C26D-A9D8-46AD-85BC-03184E01AB56}" dt="2017-10-15T12:40:41.583" v="549" actId="404"/>
        <pc:sldMkLst>
          <pc:docMk/>
          <pc:sldMk cId="920365120" sldId="257"/>
        </pc:sldMkLst>
        <pc:spChg chg="mod">
          <ac:chgData name="Ken Merrihew" userId="bcb7a1e886d99f07" providerId="LiveId" clId="{86A5C26D-A9D8-46AD-85BC-03184E01AB56}" dt="2017-10-15T12:40:41.583" v="549" actId="404"/>
          <ac:spMkLst>
            <pc:docMk/>
            <pc:sldMk cId="920365120" sldId="257"/>
            <ac:spMk id="2" creationId="{00000000-0000-0000-0000-000000000000}"/>
          </ac:spMkLst>
        </pc:spChg>
        <pc:spChg chg="add del mod">
          <ac:chgData name="Ken Merrihew" userId="bcb7a1e886d99f07" providerId="LiveId" clId="{86A5C26D-A9D8-46AD-85BC-03184E01AB56}" dt="2017-10-15T12:40:25.378" v="539" actId="478"/>
          <ac:spMkLst>
            <pc:docMk/>
            <pc:sldMk cId="920365120" sldId="257"/>
            <ac:spMk id="3" creationId="{FE484776-B625-4DAD-BF49-6CB9815F3A45}"/>
          </ac:spMkLst>
        </pc:spChg>
      </pc:sldChg>
      <pc:sldChg chg="modSp">
        <pc:chgData name="Ken Merrihew" userId="bcb7a1e886d99f07" providerId="LiveId" clId="{86A5C26D-A9D8-46AD-85BC-03184E01AB56}" dt="2017-10-14T22:52:43.217" v="379" actId="20577"/>
        <pc:sldMkLst>
          <pc:docMk/>
          <pc:sldMk cId="2391817163" sldId="263"/>
        </pc:sldMkLst>
        <pc:spChg chg="mod">
          <ac:chgData name="Ken Merrihew" userId="bcb7a1e886d99f07" providerId="LiveId" clId="{86A5C26D-A9D8-46AD-85BC-03184E01AB56}" dt="2017-10-14T22:52:43.217" v="379" actId="20577"/>
          <ac:spMkLst>
            <pc:docMk/>
            <pc:sldMk cId="2391817163" sldId="263"/>
            <ac:spMk id="2" creationId="{00000000-0000-0000-0000-000000000000}"/>
          </ac:spMkLst>
        </pc:spChg>
      </pc:sldChg>
      <pc:sldChg chg="modSp">
        <pc:chgData name="Ken Merrihew" userId="bcb7a1e886d99f07" providerId="LiveId" clId="{86A5C26D-A9D8-46AD-85BC-03184E01AB56}" dt="2017-10-14T22:52:50.202" v="382" actId="20577"/>
        <pc:sldMkLst>
          <pc:docMk/>
          <pc:sldMk cId="2345640305" sldId="265"/>
        </pc:sldMkLst>
        <pc:spChg chg="mod">
          <ac:chgData name="Ken Merrihew" userId="bcb7a1e886d99f07" providerId="LiveId" clId="{86A5C26D-A9D8-46AD-85BC-03184E01AB56}" dt="2017-10-14T22:52:50.202" v="382" actId="20577"/>
          <ac:spMkLst>
            <pc:docMk/>
            <pc:sldMk cId="2345640305" sldId="265"/>
            <ac:spMk id="2" creationId="{00000000-0000-0000-0000-000000000000}"/>
          </ac:spMkLst>
        </pc:spChg>
      </pc:sldChg>
      <pc:sldChg chg="modAnim">
        <pc:chgData name="Ken Merrihew" userId="bcb7a1e886d99f07" providerId="LiveId" clId="{86A5C26D-A9D8-46AD-85BC-03184E01AB56}" dt="2017-10-12T20:05:16.944" v="0"/>
        <pc:sldMkLst>
          <pc:docMk/>
          <pc:sldMk cId="3642544588" sldId="266"/>
        </pc:sldMkLst>
      </pc:sldChg>
      <pc:sldChg chg="modSp del">
        <pc:chgData name="Ken Merrihew" userId="bcb7a1e886d99f07" providerId="LiveId" clId="{86A5C26D-A9D8-46AD-85BC-03184E01AB56}" dt="2017-10-12T20:42:13.289" v="289" actId="2696"/>
        <pc:sldMkLst>
          <pc:docMk/>
          <pc:sldMk cId="3050339879" sldId="270"/>
        </pc:sldMkLst>
        <pc:picChg chg="mod modCrop">
          <ac:chgData name="Ken Merrihew" userId="bcb7a1e886d99f07" providerId="LiveId" clId="{86A5C26D-A9D8-46AD-85BC-03184E01AB56}" dt="2017-10-12T20:07:58.084" v="8" actId="732"/>
          <ac:picMkLst>
            <pc:docMk/>
            <pc:sldMk cId="3050339879" sldId="270"/>
            <ac:picMk id="30" creationId="{40BF3E8B-7906-4822-BD3F-6427BAA30C51}"/>
          </ac:picMkLst>
        </pc:picChg>
      </pc:sldChg>
      <pc:sldChg chg="addSp modSp modAnim">
        <pc:chgData name="Ken Merrihew" userId="bcb7a1e886d99f07" providerId="LiveId" clId="{86A5C26D-A9D8-46AD-85BC-03184E01AB56}" dt="2017-10-12T21:47:18.209" v="351"/>
        <pc:sldMkLst>
          <pc:docMk/>
          <pc:sldMk cId="2954490573" sldId="271"/>
        </pc:sldMkLst>
        <pc:spChg chg="mod">
          <ac:chgData name="Ken Merrihew" userId="bcb7a1e886d99f07" providerId="LiveId" clId="{86A5C26D-A9D8-46AD-85BC-03184E01AB56}" dt="2017-10-12T21:43:00.856" v="305" actId="1037"/>
          <ac:spMkLst>
            <pc:docMk/>
            <pc:sldMk cId="2954490573" sldId="271"/>
            <ac:spMk id="46" creationId="{6D79AF5F-F507-45C7-AFED-E1201A46ED20}"/>
          </ac:spMkLst>
        </pc:spChg>
        <pc:spChg chg="mod">
          <ac:chgData name="Ken Merrihew" userId="bcb7a1e886d99f07" providerId="LiveId" clId="{86A5C26D-A9D8-46AD-85BC-03184E01AB56}" dt="2017-10-12T21:44:04.084" v="307" actId="14100"/>
          <ac:spMkLst>
            <pc:docMk/>
            <pc:sldMk cId="2954490573" sldId="271"/>
            <ac:spMk id="56" creationId="{C2438B6A-C74B-4A28-8BC3-8B47F05BB5FB}"/>
          </ac:spMkLst>
        </pc:spChg>
        <pc:spChg chg="add mod">
          <ac:chgData name="Ken Merrihew" userId="bcb7a1e886d99f07" providerId="LiveId" clId="{86A5C26D-A9D8-46AD-85BC-03184E01AB56}" dt="2017-10-12T21:45:10.536" v="316" actId="14100"/>
          <ac:spMkLst>
            <pc:docMk/>
            <pc:sldMk cId="2954490573" sldId="271"/>
            <ac:spMk id="57" creationId="{E7A1CF40-CBAE-4909-A92D-D6BA11FA2A5F}"/>
          </ac:spMkLst>
        </pc:spChg>
        <pc:spChg chg="add mod">
          <ac:chgData name="Ken Merrihew" userId="bcb7a1e886d99f07" providerId="LiveId" clId="{86A5C26D-A9D8-46AD-85BC-03184E01AB56}" dt="2017-10-12T21:46:09.426" v="342" actId="14100"/>
          <ac:spMkLst>
            <pc:docMk/>
            <pc:sldMk cId="2954490573" sldId="271"/>
            <ac:spMk id="58" creationId="{7B91DCAB-5B29-4AE8-8678-B288AD9B0A25}"/>
          </ac:spMkLst>
        </pc:spChg>
        <pc:cxnChg chg="mod">
          <ac:chgData name="Ken Merrihew" userId="bcb7a1e886d99f07" providerId="LiveId" clId="{86A5C26D-A9D8-46AD-85BC-03184E01AB56}" dt="2017-10-12T21:43:00.856" v="305" actId="1037"/>
          <ac:cxnSpMkLst>
            <pc:docMk/>
            <pc:sldMk cId="2954490573" sldId="271"/>
            <ac:cxnSpMk id="47" creationId="{E80F497C-9F7B-4D96-AFB8-F93FBBC5AD42}"/>
          </ac:cxnSpMkLst>
        </pc:cxnChg>
      </pc:sldChg>
      <pc:sldChg chg="add del">
        <pc:chgData name="Ken Merrihew" userId="bcb7a1e886d99f07" providerId="LiveId" clId="{86A5C26D-A9D8-46AD-85BC-03184E01AB56}" dt="2017-10-12T20:10:02.495" v="12"/>
        <pc:sldMkLst>
          <pc:docMk/>
          <pc:sldMk cId="978696289" sldId="274"/>
        </pc:sldMkLst>
      </pc:sldChg>
      <pc:sldChg chg="addSp delSp modSp add addAnim delAnim modAnim">
        <pc:chgData name="Ken Merrihew" userId="bcb7a1e886d99f07" providerId="LiveId" clId="{86A5C26D-A9D8-46AD-85BC-03184E01AB56}" dt="2017-10-12T20:17:26.238" v="286"/>
        <pc:sldMkLst>
          <pc:docMk/>
          <pc:sldMk cId="3739288066" sldId="274"/>
        </pc:sldMkLst>
        <pc:spChg chg="add mod ord">
          <ac:chgData name="Ken Merrihew" userId="bcb7a1e886d99f07" providerId="LiveId" clId="{86A5C26D-A9D8-46AD-85BC-03184E01AB56}" dt="2017-10-12T20:13:12.240" v="142" actId="167"/>
          <ac:spMkLst>
            <pc:docMk/>
            <pc:sldMk cId="3739288066" sldId="274"/>
            <ac:spMk id="2" creationId="{93949771-0509-463C-AF48-6B2FD07F6601}"/>
          </ac:spMkLst>
        </pc:spChg>
        <pc:spChg chg="add mod ord">
          <ac:chgData name="Ken Merrihew" userId="bcb7a1e886d99f07" providerId="LiveId" clId="{86A5C26D-A9D8-46AD-85BC-03184E01AB56}" dt="2017-10-12T20:16:11.837" v="251" actId="14100"/>
          <ac:spMkLst>
            <pc:docMk/>
            <pc:sldMk cId="3739288066" sldId="274"/>
            <ac:spMk id="3" creationId="{1AD6BB1D-972A-4A5C-9C25-CEA61475CC35}"/>
          </ac:spMkLst>
        </pc:spChg>
        <pc:spChg chg="del mod">
          <ac:chgData name="Ken Merrihew" userId="bcb7a1e886d99f07" providerId="LiveId" clId="{86A5C26D-A9D8-46AD-85BC-03184E01AB56}" dt="2017-10-12T20:13:30.853" v="145" actId="478"/>
          <ac:spMkLst>
            <pc:docMk/>
            <pc:sldMk cId="3739288066" sldId="274"/>
            <ac:spMk id="31" creationId="{4F4C6A65-9E86-4953-BB9F-DCAD7D69CEA4}"/>
          </ac:spMkLst>
        </pc:spChg>
        <pc:spChg chg="del mod">
          <ac:chgData name="Ken Merrihew" userId="bcb7a1e886d99f07" providerId="LiveId" clId="{86A5C26D-A9D8-46AD-85BC-03184E01AB56}" dt="2017-10-12T20:13:32.474" v="146" actId="478"/>
          <ac:spMkLst>
            <pc:docMk/>
            <pc:sldMk cId="3739288066" sldId="274"/>
            <ac:spMk id="32" creationId="{62102CDA-13D6-4BAC-8E2A-66B80B166A63}"/>
          </ac:spMkLst>
        </pc:spChg>
        <pc:spChg chg="mod">
          <ac:chgData name="Ken Merrihew" userId="bcb7a1e886d99f07" providerId="LiveId" clId="{86A5C26D-A9D8-46AD-85BC-03184E01AB56}" dt="2017-10-12T20:16:45.729" v="280" actId="1038"/>
          <ac:spMkLst>
            <pc:docMk/>
            <pc:sldMk cId="3739288066" sldId="274"/>
            <ac:spMk id="33" creationId="{A6CD2B3E-7F77-4401-9DE4-5AC5979A4221}"/>
          </ac:spMkLst>
        </pc:spChg>
        <pc:spChg chg="mod">
          <ac:chgData name="Ken Merrihew" userId="bcb7a1e886d99f07" providerId="LiveId" clId="{86A5C26D-A9D8-46AD-85BC-03184E01AB56}" dt="2017-10-12T20:16:26.641" v="266" actId="1035"/>
          <ac:spMkLst>
            <pc:docMk/>
            <pc:sldMk cId="3739288066" sldId="274"/>
            <ac:spMk id="37" creationId="{5F496948-4844-46F7-9166-B35A5631723E}"/>
          </ac:spMkLst>
        </pc:spChg>
        <pc:picChg chg="mod">
          <ac:chgData name="Ken Merrihew" userId="bcb7a1e886d99f07" providerId="LiveId" clId="{86A5C26D-A9D8-46AD-85BC-03184E01AB56}" dt="2017-10-12T20:16:49.668" v="282" actId="1036"/>
          <ac:picMkLst>
            <pc:docMk/>
            <pc:sldMk cId="3739288066" sldId="274"/>
            <ac:picMk id="30" creationId="{40BF3E8B-7906-4822-BD3F-6427BAA30C51}"/>
          </ac:picMkLst>
        </pc:picChg>
        <pc:picChg chg="ord">
          <ac:chgData name="Ken Merrihew" userId="bcb7a1e886d99f07" providerId="LiveId" clId="{86A5C26D-A9D8-46AD-85BC-03184E01AB56}" dt="2017-10-12T20:13:17.633" v="143" actId="167"/>
          <ac:picMkLst>
            <pc:docMk/>
            <pc:sldMk cId="3739288066" sldId="274"/>
            <ac:picMk id="1026" creationId="{9789B5A1-AFF2-4252-BFA0-2737EE25F870}"/>
          </ac:picMkLst>
        </pc:picChg>
        <pc:cxnChg chg="mod">
          <ac:chgData name="Ken Merrihew" userId="bcb7a1e886d99f07" providerId="LiveId" clId="{86A5C26D-A9D8-46AD-85BC-03184E01AB56}" dt="2017-10-12T20:16:45.729" v="280" actId="1038"/>
          <ac:cxnSpMkLst>
            <pc:docMk/>
            <pc:sldMk cId="3739288066" sldId="274"/>
            <ac:cxnSpMk id="34" creationId="{74379F56-AE21-4E86-8318-0B8BA949CC34}"/>
          </ac:cxnSpMkLst>
        </pc:cxnChg>
        <pc:cxnChg chg="mod">
          <ac:chgData name="Ken Merrihew" userId="bcb7a1e886d99f07" providerId="LiveId" clId="{86A5C26D-A9D8-46AD-85BC-03184E01AB56}" dt="2017-10-12T20:16:26.641" v="266" actId="1035"/>
          <ac:cxnSpMkLst>
            <pc:docMk/>
            <pc:sldMk cId="3739288066" sldId="274"/>
            <ac:cxnSpMk id="38" creationId="{B71896AC-77BC-4A53-8888-FCE506283E00}"/>
          </ac:cxnSpMkLst>
        </pc:cxnChg>
      </pc:sldChg>
      <pc:sldChg chg="add del">
        <pc:chgData name="Ken Merrihew" userId="bcb7a1e886d99f07" providerId="LiveId" clId="{86A5C26D-A9D8-46AD-85BC-03184E01AB56}" dt="2017-10-12T20:10:02.460" v="11"/>
        <pc:sldMkLst>
          <pc:docMk/>
          <pc:sldMk cId="2643893090" sldId="275"/>
        </pc:sldMkLst>
      </pc:sldChg>
      <pc:sldChg chg="addSp modSp add modAnim">
        <pc:chgData name="Ken Merrihew" userId="bcb7a1e886d99f07" providerId="LiveId" clId="{86A5C26D-A9D8-46AD-85BC-03184E01AB56}" dt="2017-10-14T23:27:10.941" v="475"/>
        <pc:sldMkLst>
          <pc:docMk/>
          <pc:sldMk cId="3873858182" sldId="275"/>
        </pc:sldMkLst>
        <pc:spChg chg="mod">
          <ac:chgData name="Ken Merrihew" userId="bcb7a1e886d99f07" providerId="LiveId" clId="{86A5C26D-A9D8-46AD-85BC-03184E01AB56}" dt="2017-10-14T23:17:15.942" v="397"/>
          <ac:spMkLst>
            <pc:docMk/>
            <pc:sldMk cId="3873858182" sldId="275"/>
            <ac:spMk id="2" creationId="{00000000-0000-0000-0000-000000000000}"/>
          </ac:spMkLst>
        </pc:spChg>
        <pc:spChg chg="add mod">
          <ac:chgData name="Ken Merrihew" userId="bcb7a1e886d99f07" providerId="LiveId" clId="{86A5C26D-A9D8-46AD-85BC-03184E01AB56}" dt="2017-10-14T23:26:55.032" v="472"/>
          <ac:spMkLst>
            <pc:docMk/>
            <pc:sldMk cId="3873858182" sldId="275"/>
            <ac:spMk id="23" creationId="{47F03359-394C-4F96-83D7-428838451D35}"/>
          </ac:spMkLst>
        </pc:spChg>
      </pc:sldChg>
      <pc:sldChg chg="add">
        <pc:chgData name="Ken Merrihew" userId="bcb7a1e886d99f07" providerId="LiveId" clId="{86A5C26D-A9D8-46AD-85BC-03184E01AB56}" dt="2017-10-13T15:20:03.933" v="352"/>
        <pc:sldMkLst>
          <pc:docMk/>
          <pc:sldMk cId="2895051446" sldId="276"/>
        </pc:sldMkLst>
      </pc:sldChg>
      <pc:sldChg chg="modSp add">
        <pc:chgData name="Ken Merrihew" userId="bcb7a1e886d99f07" providerId="LiveId" clId="{86A5C26D-A9D8-46AD-85BC-03184E01AB56}" dt="2017-10-14T22:52:15.614" v="376" actId="947"/>
        <pc:sldMkLst>
          <pc:docMk/>
          <pc:sldMk cId="1441421850" sldId="277"/>
        </pc:sldMkLst>
        <pc:spChg chg="mod">
          <ac:chgData name="Ken Merrihew" userId="bcb7a1e886d99f07" providerId="LiveId" clId="{86A5C26D-A9D8-46AD-85BC-03184E01AB56}" dt="2017-10-14T22:52:15.614" v="376" actId="947"/>
          <ac:spMkLst>
            <pc:docMk/>
            <pc:sldMk cId="1441421850" sldId="277"/>
            <ac:spMk id="2" creationId="{00000000-0000-0000-0000-000000000000}"/>
          </ac:spMkLst>
        </pc:spChg>
      </pc:sldChg>
      <pc:sldChg chg="add">
        <pc:chgData name="Ken Merrihew" userId="bcb7a1e886d99f07" providerId="LiveId" clId="{86A5C26D-A9D8-46AD-85BC-03184E01AB56}" dt="2017-10-14T22:51:51.119" v="365"/>
        <pc:sldMkLst>
          <pc:docMk/>
          <pc:sldMk cId="2689373411" sldId="278"/>
        </pc:sldMkLst>
      </pc:sldChg>
      <pc:sldChg chg="add">
        <pc:chgData name="Ken Merrihew" userId="bcb7a1e886d99f07" providerId="LiveId" clId="{86A5C26D-A9D8-46AD-85BC-03184E01AB56}" dt="2017-10-14T23:16:19.901" v="383"/>
        <pc:sldMkLst>
          <pc:docMk/>
          <pc:sldMk cId="2919346326" sldId="279"/>
        </pc:sldMkLst>
      </pc:sldChg>
      <pc:sldChg chg="add">
        <pc:chgData name="Ken Merrihew" userId="bcb7a1e886d99f07" providerId="LiveId" clId="{86A5C26D-A9D8-46AD-85BC-03184E01AB56}" dt="2017-10-14T23:16:19.901" v="383"/>
        <pc:sldMkLst>
          <pc:docMk/>
          <pc:sldMk cId="861928005" sldId="280"/>
        </pc:sldMkLst>
      </pc:sldChg>
      <pc:sldChg chg="add">
        <pc:chgData name="Ken Merrihew" userId="bcb7a1e886d99f07" providerId="LiveId" clId="{86A5C26D-A9D8-46AD-85BC-03184E01AB56}" dt="2017-10-15T12:40:14.845" v="537"/>
        <pc:sldMkLst>
          <pc:docMk/>
          <pc:sldMk cId="2665468652" sldId="281"/>
        </pc:sldMkLst>
      </pc:sldChg>
      <pc:sldChg chg="add">
        <pc:chgData name="Ken Merrihew" userId="bcb7a1e886d99f07" providerId="LiveId" clId="{86A5C26D-A9D8-46AD-85BC-03184E01AB56}" dt="2017-10-15T12:40:14.845" v="537"/>
        <pc:sldMkLst>
          <pc:docMk/>
          <pc:sldMk cId="3622408493"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7420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44489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4183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52784D-F0C2-47E1-89BC-EEFB4DF5B95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8679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52784D-F0C2-47E1-89BC-EEFB4DF5B95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2621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52784D-F0C2-47E1-89BC-EEFB4DF5B95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407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52784D-F0C2-47E1-89BC-EEFB4DF5B95A}"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28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52784D-F0C2-47E1-89BC-EEFB4DF5B95A}"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400015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2784D-F0C2-47E1-89BC-EEFB4DF5B95A}"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36206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19660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52784D-F0C2-47E1-89BC-EEFB4DF5B95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28744-ADE1-4348-A97D-AF235C2FE208}" type="slidenum">
              <a:rPr lang="en-US" smtClean="0"/>
              <a:t>‹#›</a:t>
            </a:fld>
            <a:endParaRPr lang="en-US"/>
          </a:p>
        </p:txBody>
      </p:sp>
    </p:spTree>
    <p:extLst>
      <p:ext uri="{BB962C8B-B14F-4D97-AF65-F5344CB8AC3E}">
        <p14:creationId xmlns:p14="http://schemas.microsoft.com/office/powerpoint/2010/main" val="21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2784D-F0C2-47E1-89BC-EEFB4DF5B95A}" type="datetimeFigureOut">
              <a:rPr lang="en-US" smtClean="0"/>
              <a:t>10/12/2017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28744-ADE1-4348-A97D-AF235C2FE208}" type="slidenum">
              <a:rPr lang="en-US" smtClean="0"/>
              <a:t>‹#›</a:t>
            </a:fld>
            <a:endParaRPr lang="en-US"/>
          </a:p>
        </p:txBody>
      </p:sp>
    </p:spTree>
    <p:extLst>
      <p:ext uri="{BB962C8B-B14F-4D97-AF65-F5344CB8AC3E}">
        <p14:creationId xmlns:p14="http://schemas.microsoft.com/office/powerpoint/2010/main" val="99307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9331" y="2241339"/>
            <a:ext cx="857956" cy="1446550"/>
          </a:xfrm>
          <a:prstGeom prst="rect">
            <a:avLst/>
          </a:prstGeom>
          <a:noFill/>
        </p:spPr>
        <p:txBody>
          <a:bodyPr wrap="square" rtlCol="0">
            <a:spAutoFit/>
          </a:bodyPr>
          <a:lstStyle/>
          <a:p>
            <a:r>
              <a:rPr lang="en-US" sz="8800" dirty="0">
                <a:latin typeface="vtks distress" panose="02000000000000000000" pitchFamily="2" charset="0"/>
              </a:rPr>
              <a:t>C</a:t>
            </a:r>
          </a:p>
        </p:txBody>
      </p:sp>
      <p:sp>
        <p:nvSpPr>
          <p:cNvPr id="5" name="TextBox 4"/>
          <p:cNvSpPr txBox="1"/>
          <p:nvPr/>
        </p:nvSpPr>
        <p:spPr>
          <a:xfrm>
            <a:off x="3222979" y="2326005"/>
            <a:ext cx="857956" cy="1446550"/>
          </a:xfrm>
          <a:prstGeom prst="rect">
            <a:avLst/>
          </a:prstGeom>
          <a:noFill/>
        </p:spPr>
        <p:txBody>
          <a:bodyPr wrap="square" rtlCol="0">
            <a:spAutoFit/>
          </a:bodyPr>
          <a:lstStyle/>
          <a:p>
            <a:r>
              <a:rPr lang="en-US" sz="8800" dirty="0">
                <a:latin typeface="vtks distress" panose="02000000000000000000" pitchFamily="2" charset="0"/>
              </a:rPr>
              <a:t>O</a:t>
            </a:r>
          </a:p>
        </p:txBody>
      </p:sp>
      <p:sp>
        <p:nvSpPr>
          <p:cNvPr id="6" name="TextBox 5"/>
          <p:cNvSpPr txBox="1"/>
          <p:nvPr/>
        </p:nvSpPr>
        <p:spPr>
          <a:xfrm>
            <a:off x="3793072" y="2354226"/>
            <a:ext cx="857956" cy="1446550"/>
          </a:xfrm>
          <a:prstGeom prst="rect">
            <a:avLst/>
          </a:prstGeom>
          <a:noFill/>
        </p:spPr>
        <p:txBody>
          <a:bodyPr wrap="square" rtlCol="0">
            <a:spAutoFit/>
          </a:bodyPr>
          <a:lstStyle/>
          <a:p>
            <a:r>
              <a:rPr lang="en-US" sz="8800" dirty="0">
                <a:latin typeface="vtks distress" panose="02000000000000000000" pitchFamily="2" charset="0"/>
              </a:rPr>
              <a:t>R</a:t>
            </a:r>
          </a:p>
        </p:txBody>
      </p:sp>
      <p:sp>
        <p:nvSpPr>
          <p:cNvPr id="7" name="TextBox 6"/>
          <p:cNvSpPr txBox="1"/>
          <p:nvPr/>
        </p:nvSpPr>
        <p:spPr>
          <a:xfrm>
            <a:off x="4413452" y="2382447"/>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8" name="TextBox 7"/>
          <p:cNvSpPr txBox="1"/>
          <p:nvPr/>
        </p:nvSpPr>
        <p:spPr>
          <a:xfrm>
            <a:off x="4656164" y="2354223"/>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9" name="TextBox 8"/>
          <p:cNvSpPr txBox="1"/>
          <p:nvPr/>
        </p:nvSpPr>
        <p:spPr>
          <a:xfrm>
            <a:off x="5305280" y="2382444"/>
            <a:ext cx="779960" cy="1446550"/>
          </a:xfrm>
          <a:prstGeom prst="rect">
            <a:avLst/>
          </a:prstGeom>
          <a:noFill/>
        </p:spPr>
        <p:txBody>
          <a:bodyPr wrap="square" rtlCol="0">
            <a:spAutoFit/>
          </a:bodyPr>
          <a:lstStyle/>
          <a:p>
            <a:r>
              <a:rPr lang="en-US" sz="8800" dirty="0">
                <a:latin typeface="vtks distress" panose="02000000000000000000" pitchFamily="2" charset="0"/>
              </a:rPr>
              <a:t>T</a:t>
            </a:r>
          </a:p>
        </p:txBody>
      </p:sp>
      <p:sp>
        <p:nvSpPr>
          <p:cNvPr id="10" name="TextBox 9"/>
          <p:cNvSpPr txBox="1"/>
          <p:nvPr/>
        </p:nvSpPr>
        <p:spPr>
          <a:xfrm>
            <a:off x="5796350" y="2388087"/>
            <a:ext cx="779960" cy="1446550"/>
          </a:xfrm>
          <a:prstGeom prst="rect">
            <a:avLst/>
          </a:prstGeom>
          <a:noFill/>
        </p:spPr>
        <p:txBody>
          <a:bodyPr wrap="square" rtlCol="0">
            <a:spAutoFit/>
          </a:bodyPr>
          <a:lstStyle/>
          <a:p>
            <a:r>
              <a:rPr lang="en-US" sz="8800" dirty="0">
                <a:latin typeface="vtks distress" panose="02000000000000000000" pitchFamily="2" charset="0"/>
              </a:rPr>
              <a:t>H</a:t>
            </a:r>
          </a:p>
        </p:txBody>
      </p:sp>
      <p:sp>
        <p:nvSpPr>
          <p:cNvPr id="11" name="TextBox 10"/>
          <p:cNvSpPr txBox="1"/>
          <p:nvPr/>
        </p:nvSpPr>
        <p:spPr>
          <a:xfrm>
            <a:off x="6417236" y="2388090"/>
            <a:ext cx="779960" cy="1446550"/>
          </a:xfrm>
          <a:prstGeom prst="rect">
            <a:avLst/>
          </a:prstGeom>
          <a:noFill/>
        </p:spPr>
        <p:txBody>
          <a:bodyPr wrap="square" rtlCol="0">
            <a:spAutoFit/>
          </a:bodyPr>
          <a:lstStyle/>
          <a:p>
            <a:r>
              <a:rPr lang="en-US" sz="8800" dirty="0">
                <a:latin typeface="vtks distress" panose="02000000000000000000" pitchFamily="2" charset="0"/>
              </a:rPr>
              <a:t>I</a:t>
            </a:r>
          </a:p>
        </p:txBody>
      </p:sp>
      <p:sp>
        <p:nvSpPr>
          <p:cNvPr id="12" name="TextBox 11"/>
          <p:cNvSpPr txBox="1"/>
          <p:nvPr/>
        </p:nvSpPr>
        <p:spPr>
          <a:xfrm>
            <a:off x="6693820" y="2337288"/>
            <a:ext cx="779960" cy="1446550"/>
          </a:xfrm>
          <a:prstGeom prst="rect">
            <a:avLst/>
          </a:prstGeom>
          <a:noFill/>
        </p:spPr>
        <p:txBody>
          <a:bodyPr wrap="square" rtlCol="0">
            <a:spAutoFit/>
          </a:bodyPr>
          <a:lstStyle/>
          <a:p>
            <a:r>
              <a:rPr lang="en-US" sz="8800" dirty="0">
                <a:latin typeface="vtks distress" panose="02000000000000000000" pitchFamily="2" charset="0"/>
              </a:rPr>
              <a:t>A</a:t>
            </a:r>
          </a:p>
        </p:txBody>
      </p:sp>
      <p:sp>
        <p:nvSpPr>
          <p:cNvPr id="13" name="TextBox 12"/>
          <p:cNvSpPr txBox="1"/>
          <p:nvPr/>
        </p:nvSpPr>
        <p:spPr>
          <a:xfrm>
            <a:off x="7884808" y="2388087"/>
            <a:ext cx="779960" cy="1446550"/>
          </a:xfrm>
          <a:prstGeom prst="rect">
            <a:avLst/>
          </a:prstGeom>
          <a:noFill/>
        </p:spPr>
        <p:txBody>
          <a:bodyPr wrap="square" rtlCol="0">
            <a:spAutoFit/>
          </a:bodyPr>
          <a:lstStyle/>
          <a:p>
            <a:r>
              <a:rPr lang="en-US" sz="8800" dirty="0">
                <a:latin typeface="vtks distress" panose="02000000000000000000" pitchFamily="2" charset="0"/>
              </a:rPr>
              <a:t>S  </a:t>
            </a:r>
          </a:p>
        </p:txBody>
      </p:sp>
      <p:sp>
        <p:nvSpPr>
          <p:cNvPr id="14" name="TextBox 13"/>
          <p:cNvSpPr txBox="1"/>
          <p:nvPr/>
        </p:nvSpPr>
        <p:spPr>
          <a:xfrm>
            <a:off x="7269540" y="2371155"/>
            <a:ext cx="779960" cy="1446550"/>
          </a:xfrm>
          <a:prstGeom prst="rect">
            <a:avLst/>
          </a:prstGeom>
          <a:noFill/>
        </p:spPr>
        <p:txBody>
          <a:bodyPr wrap="square" rtlCol="0">
            <a:spAutoFit/>
          </a:bodyPr>
          <a:lstStyle/>
          <a:p>
            <a:r>
              <a:rPr lang="en-US" sz="8800" dirty="0">
                <a:latin typeface="vtks distress" panose="02000000000000000000" pitchFamily="2" charset="0"/>
              </a:rPr>
              <a:t>N</a:t>
            </a:r>
          </a:p>
        </p:txBody>
      </p:sp>
      <p:sp>
        <p:nvSpPr>
          <p:cNvPr id="16" name="TextBox 15"/>
          <p:cNvSpPr txBox="1"/>
          <p:nvPr/>
        </p:nvSpPr>
        <p:spPr>
          <a:xfrm>
            <a:off x="2804784" y="1270497"/>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e</a:t>
            </a:r>
          </a:p>
        </p:txBody>
      </p:sp>
      <p:sp>
        <p:nvSpPr>
          <p:cNvPr id="17" name="TextBox 16"/>
          <p:cNvSpPr txBox="1"/>
          <p:nvPr/>
        </p:nvSpPr>
        <p:spPr>
          <a:xfrm>
            <a:off x="4678745" y="1328550"/>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n</a:t>
            </a:r>
          </a:p>
        </p:txBody>
      </p:sp>
      <p:sp>
        <p:nvSpPr>
          <p:cNvPr id="18" name="TextBox 17"/>
          <p:cNvSpPr txBox="1"/>
          <p:nvPr/>
        </p:nvSpPr>
        <p:spPr>
          <a:xfrm>
            <a:off x="4029653" y="1283394"/>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o</a:t>
            </a:r>
          </a:p>
        </p:txBody>
      </p:sp>
      <p:sp>
        <p:nvSpPr>
          <p:cNvPr id="19" name="TextBox 18"/>
          <p:cNvSpPr txBox="1"/>
          <p:nvPr/>
        </p:nvSpPr>
        <p:spPr>
          <a:xfrm>
            <a:off x="2087931" y="1264851"/>
            <a:ext cx="779960"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s</a:t>
            </a:r>
          </a:p>
        </p:txBody>
      </p:sp>
      <p:sp>
        <p:nvSpPr>
          <p:cNvPr id="15" name="TextBox 14"/>
          <p:cNvSpPr txBox="1"/>
          <p:nvPr/>
        </p:nvSpPr>
        <p:spPr>
          <a:xfrm>
            <a:off x="3268139" y="1227762"/>
            <a:ext cx="857956"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007429" y="3350873"/>
            <a:ext cx="3947886" cy="1138773"/>
          </a:xfrm>
          <a:prstGeom prst="rect">
            <a:avLst/>
          </a:prstGeom>
          <a:noFill/>
        </p:spPr>
        <p:txBody>
          <a:bodyPr wrap="square" rtlCol="0">
            <a:spAutoFit/>
          </a:bodyPr>
          <a:lstStyle/>
          <a:p>
            <a:r>
              <a:rPr lang="en-US" sz="6800" dirty="0">
                <a:latin typeface="vtks distress" panose="02000000000000000000" pitchFamily="2" charset="0"/>
              </a:rPr>
              <a:t>11</a:t>
            </a:r>
            <a:r>
              <a:rPr lang="en-US" sz="6800" dirty="0">
                <a:latin typeface="Aaron" panose="02020900000000000000" pitchFamily="18" charset="0"/>
              </a:rPr>
              <a:t>.</a:t>
            </a:r>
            <a:r>
              <a:rPr lang="en-US" sz="6800" dirty="0">
                <a:latin typeface="vtks distress" panose="02000000000000000000" pitchFamily="2" charset="0"/>
              </a:rPr>
              <a:t>22</a:t>
            </a:r>
            <a:r>
              <a:rPr lang="en-US" sz="6800" dirty="0">
                <a:latin typeface="Aaron" panose="02020900000000000000" pitchFamily="18" charset="0"/>
              </a:rPr>
              <a:t>-</a:t>
            </a:r>
            <a:r>
              <a:rPr lang="en-US" sz="6800" dirty="0">
                <a:latin typeface="vtks distress" panose="02000000000000000000" pitchFamily="2" charset="0"/>
              </a:rPr>
              <a:t>12</a:t>
            </a:r>
            <a:r>
              <a:rPr lang="en-US" sz="6800" dirty="0">
                <a:latin typeface="Aaron" panose="02020900000000000000" pitchFamily="18" charset="0"/>
              </a:rPr>
              <a:t>.</a:t>
            </a:r>
            <a:r>
              <a:rPr lang="en-US" sz="6800" dirty="0">
                <a:latin typeface="vtks distress" panose="02000000000000000000" pitchFamily="2" charset="0"/>
              </a:rPr>
              <a:t>6</a:t>
            </a:r>
          </a:p>
        </p:txBody>
      </p:sp>
      <p:grpSp>
        <p:nvGrpSpPr>
          <p:cNvPr id="33" name="Group 4"/>
          <p:cNvGrpSpPr>
            <a:grpSpLocks noChangeAspect="1"/>
          </p:cNvGrpSpPr>
          <p:nvPr/>
        </p:nvGrpSpPr>
        <p:grpSpPr bwMode="auto">
          <a:xfrm>
            <a:off x="803362" y="3951300"/>
            <a:ext cx="963930" cy="963930"/>
            <a:chOff x="734" y="2166"/>
            <a:chExt cx="552" cy="552"/>
          </a:xfrm>
        </p:grpSpPr>
        <p:sp>
          <p:nvSpPr>
            <p:cNvPr id="35" name="Freeform 5"/>
            <p:cNvSpPr>
              <a:spLocks/>
            </p:cNvSpPr>
            <p:nvPr/>
          </p:nvSpPr>
          <p:spPr bwMode="auto">
            <a:xfrm>
              <a:off x="734" y="2166"/>
              <a:ext cx="552" cy="552"/>
            </a:xfrm>
            <a:custGeom>
              <a:avLst/>
              <a:gdLst>
                <a:gd name="T0" fmla="*/ 441 w 1104"/>
                <a:gd name="T1" fmla="*/ 12 h 1103"/>
                <a:gd name="T2" fmla="*/ 289 w 1104"/>
                <a:gd name="T3" fmla="*/ 67 h 1103"/>
                <a:gd name="T4" fmla="*/ 162 w 1104"/>
                <a:gd name="T5" fmla="*/ 162 h 1103"/>
                <a:gd name="T6" fmla="*/ 67 w 1104"/>
                <a:gd name="T7" fmla="*/ 289 h 1103"/>
                <a:gd name="T8" fmla="*/ 12 w 1104"/>
                <a:gd name="T9" fmla="*/ 441 h 1103"/>
                <a:gd name="T10" fmla="*/ 1 w 1104"/>
                <a:gd name="T11" fmla="*/ 590 h 1103"/>
                <a:gd name="T12" fmla="*/ 18 w 1104"/>
                <a:gd name="T13" fmla="*/ 695 h 1103"/>
                <a:gd name="T14" fmla="*/ 55 w 1104"/>
                <a:gd name="T15" fmla="*/ 794 h 1103"/>
                <a:gd name="T16" fmla="*/ 109 w 1104"/>
                <a:gd name="T17" fmla="*/ 882 h 1103"/>
                <a:gd name="T18" fmla="*/ 179 w 1104"/>
                <a:gd name="T19" fmla="*/ 959 h 1103"/>
                <a:gd name="T20" fmla="*/ 260 w 1104"/>
                <a:gd name="T21" fmla="*/ 1021 h 1103"/>
                <a:gd name="T22" fmla="*/ 222 w 1104"/>
                <a:gd name="T23" fmla="*/ 961 h 1103"/>
                <a:gd name="T24" fmla="*/ 152 w 1104"/>
                <a:gd name="T25" fmla="*/ 893 h 1103"/>
                <a:gd name="T26" fmla="*/ 96 w 1104"/>
                <a:gd name="T27" fmla="*/ 812 h 1103"/>
                <a:gd name="T28" fmla="*/ 54 w 1104"/>
                <a:gd name="T29" fmla="*/ 722 h 1103"/>
                <a:gd name="T30" fmla="*/ 31 w 1104"/>
                <a:gd name="T31" fmla="*/ 622 h 1103"/>
                <a:gd name="T32" fmla="*/ 29 w 1104"/>
                <a:gd name="T33" fmla="*/ 499 h 1103"/>
                <a:gd name="T34" fmla="*/ 68 w 1104"/>
                <a:gd name="T35" fmla="*/ 348 h 1103"/>
                <a:gd name="T36" fmla="*/ 146 w 1104"/>
                <a:gd name="T37" fmla="*/ 218 h 1103"/>
                <a:gd name="T38" fmla="*/ 259 w 1104"/>
                <a:gd name="T39" fmla="*/ 116 h 1103"/>
                <a:gd name="T40" fmla="*/ 396 w 1104"/>
                <a:gd name="T41" fmla="*/ 51 h 1103"/>
                <a:gd name="T42" fmla="*/ 553 w 1104"/>
                <a:gd name="T43" fmla="*/ 26 h 1103"/>
                <a:gd name="T44" fmla="*/ 710 w 1104"/>
                <a:gd name="T45" fmla="*/ 51 h 1103"/>
                <a:gd name="T46" fmla="*/ 847 w 1104"/>
                <a:gd name="T47" fmla="*/ 116 h 1103"/>
                <a:gd name="T48" fmla="*/ 959 w 1104"/>
                <a:gd name="T49" fmla="*/ 218 h 1103"/>
                <a:gd name="T50" fmla="*/ 1037 w 1104"/>
                <a:gd name="T51" fmla="*/ 348 h 1103"/>
                <a:gd name="T52" fmla="*/ 1076 w 1104"/>
                <a:gd name="T53" fmla="*/ 499 h 1103"/>
                <a:gd name="T54" fmla="*/ 1068 w 1104"/>
                <a:gd name="T55" fmla="*/ 659 h 1103"/>
                <a:gd name="T56" fmla="*/ 1015 w 1104"/>
                <a:gd name="T57" fmla="*/ 804 h 1103"/>
                <a:gd name="T58" fmla="*/ 925 w 1104"/>
                <a:gd name="T59" fmla="*/ 925 h 1103"/>
                <a:gd name="T60" fmla="*/ 803 w 1104"/>
                <a:gd name="T61" fmla="*/ 1016 h 1103"/>
                <a:gd name="T62" fmla="*/ 659 w 1104"/>
                <a:gd name="T63" fmla="*/ 1068 h 1103"/>
                <a:gd name="T64" fmla="*/ 535 w 1104"/>
                <a:gd name="T65" fmla="*/ 1079 h 1103"/>
                <a:gd name="T66" fmla="*/ 483 w 1104"/>
                <a:gd name="T67" fmla="*/ 1074 h 1103"/>
                <a:gd name="T68" fmla="*/ 431 w 1104"/>
                <a:gd name="T69" fmla="*/ 1064 h 1103"/>
                <a:gd name="T70" fmla="*/ 383 w 1104"/>
                <a:gd name="T71" fmla="*/ 1050 h 1103"/>
                <a:gd name="T72" fmla="*/ 335 w 1104"/>
                <a:gd name="T73" fmla="*/ 1030 h 1103"/>
                <a:gd name="T74" fmla="*/ 290 w 1104"/>
                <a:gd name="T75" fmla="*/ 1007 h 1103"/>
                <a:gd name="T76" fmla="*/ 307 w 1104"/>
                <a:gd name="T77" fmla="*/ 1047 h 1103"/>
                <a:gd name="T78" fmla="*/ 356 w 1104"/>
                <a:gd name="T79" fmla="*/ 1068 h 1103"/>
                <a:gd name="T80" fmla="*/ 407 w 1104"/>
                <a:gd name="T81" fmla="*/ 1085 h 1103"/>
                <a:gd name="T82" fmla="*/ 460 w 1104"/>
                <a:gd name="T83" fmla="*/ 1096 h 1103"/>
                <a:gd name="T84" fmla="*/ 515 w 1104"/>
                <a:gd name="T85" fmla="*/ 1102 h 1103"/>
                <a:gd name="T86" fmla="*/ 610 w 1104"/>
                <a:gd name="T87" fmla="*/ 1101 h 1103"/>
                <a:gd name="T88" fmla="*/ 767 w 1104"/>
                <a:gd name="T89" fmla="*/ 1060 h 1103"/>
                <a:gd name="T90" fmla="*/ 903 w 1104"/>
                <a:gd name="T91" fmla="*/ 978 h 1103"/>
                <a:gd name="T92" fmla="*/ 1011 w 1104"/>
                <a:gd name="T93" fmla="*/ 861 h 1103"/>
                <a:gd name="T94" fmla="*/ 1080 w 1104"/>
                <a:gd name="T95" fmla="*/ 717 h 1103"/>
                <a:gd name="T96" fmla="*/ 1104 w 1104"/>
                <a:gd name="T97" fmla="*/ 553 h 1103"/>
                <a:gd name="T98" fmla="*/ 1080 w 1104"/>
                <a:gd name="T99" fmla="*/ 388 h 1103"/>
                <a:gd name="T100" fmla="*/ 1011 w 1104"/>
                <a:gd name="T101" fmla="*/ 244 h 1103"/>
                <a:gd name="T102" fmla="*/ 903 w 1104"/>
                <a:gd name="T103" fmla="*/ 127 h 1103"/>
                <a:gd name="T104" fmla="*/ 767 w 1104"/>
                <a:gd name="T105" fmla="*/ 44 h 1103"/>
                <a:gd name="T106" fmla="*/ 610 w 1104"/>
                <a:gd name="T107" fmla="*/ 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4" h="1103">
                  <a:moveTo>
                    <a:pt x="553" y="0"/>
                  </a:moveTo>
                  <a:lnTo>
                    <a:pt x="497" y="2"/>
                  </a:lnTo>
                  <a:lnTo>
                    <a:pt x="441" y="12"/>
                  </a:lnTo>
                  <a:lnTo>
                    <a:pt x="388" y="25"/>
                  </a:lnTo>
                  <a:lnTo>
                    <a:pt x="338" y="44"/>
                  </a:lnTo>
                  <a:lnTo>
                    <a:pt x="289" y="67"/>
                  </a:lnTo>
                  <a:lnTo>
                    <a:pt x="244" y="94"/>
                  </a:lnTo>
                  <a:lnTo>
                    <a:pt x="202" y="127"/>
                  </a:lnTo>
                  <a:lnTo>
                    <a:pt x="162" y="162"/>
                  </a:lnTo>
                  <a:lnTo>
                    <a:pt x="127" y="201"/>
                  </a:lnTo>
                  <a:lnTo>
                    <a:pt x="94" y="244"/>
                  </a:lnTo>
                  <a:lnTo>
                    <a:pt x="67" y="289"/>
                  </a:lnTo>
                  <a:lnTo>
                    <a:pt x="44" y="337"/>
                  </a:lnTo>
                  <a:lnTo>
                    <a:pt x="25" y="388"/>
                  </a:lnTo>
                  <a:lnTo>
                    <a:pt x="12" y="441"/>
                  </a:lnTo>
                  <a:lnTo>
                    <a:pt x="2" y="496"/>
                  </a:lnTo>
                  <a:lnTo>
                    <a:pt x="0" y="553"/>
                  </a:lnTo>
                  <a:lnTo>
                    <a:pt x="1" y="590"/>
                  </a:lnTo>
                  <a:lnTo>
                    <a:pt x="5" y="625"/>
                  </a:lnTo>
                  <a:lnTo>
                    <a:pt x="10" y="661"/>
                  </a:lnTo>
                  <a:lnTo>
                    <a:pt x="18" y="695"/>
                  </a:lnTo>
                  <a:lnTo>
                    <a:pt x="29" y="729"/>
                  </a:lnTo>
                  <a:lnTo>
                    <a:pt x="41" y="762"/>
                  </a:lnTo>
                  <a:lnTo>
                    <a:pt x="55" y="794"/>
                  </a:lnTo>
                  <a:lnTo>
                    <a:pt x="71" y="824"/>
                  </a:lnTo>
                  <a:lnTo>
                    <a:pt x="90" y="854"/>
                  </a:lnTo>
                  <a:lnTo>
                    <a:pt x="109" y="882"/>
                  </a:lnTo>
                  <a:lnTo>
                    <a:pt x="130" y="910"/>
                  </a:lnTo>
                  <a:lnTo>
                    <a:pt x="153" y="935"/>
                  </a:lnTo>
                  <a:lnTo>
                    <a:pt x="179" y="959"/>
                  </a:lnTo>
                  <a:lnTo>
                    <a:pt x="204" y="981"/>
                  </a:lnTo>
                  <a:lnTo>
                    <a:pt x="232" y="1002"/>
                  </a:lnTo>
                  <a:lnTo>
                    <a:pt x="260" y="1021"/>
                  </a:lnTo>
                  <a:lnTo>
                    <a:pt x="275" y="999"/>
                  </a:lnTo>
                  <a:lnTo>
                    <a:pt x="248" y="981"/>
                  </a:lnTo>
                  <a:lnTo>
                    <a:pt x="222" y="961"/>
                  </a:lnTo>
                  <a:lnTo>
                    <a:pt x="197" y="941"/>
                  </a:lnTo>
                  <a:lnTo>
                    <a:pt x="174" y="918"/>
                  </a:lnTo>
                  <a:lnTo>
                    <a:pt x="152" y="893"/>
                  </a:lnTo>
                  <a:lnTo>
                    <a:pt x="131" y="867"/>
                  </a:lnTo>
                  <a:lnTo>
                    <a:pt x="113" y="841"/>
                  </a:lnTo>
                  <a:lnTo>
                    <a:pt x="96" y="812"/>
                  </a:lnTo>
                  <a:lnTo>
                    <a:pt x="80" y="783"/>
                  </a:lnTo>
                  <a:lnTo>
                    <a:pt x="66" y="753"/>
                  </a:lnTo>
                  <a:lnTo>
                    <a:pt x="54" y="722"/>
                  </a:lnTo>
                  <a:lnTo>
                    <a:pt x="45" y="690"/>
                  </a:lnTo>
                  <a:lnTo>
                    <a:pt x="37" y="656"/>
                  </a:lnTo>
                  <a:lnTo>
                    <a:pt x="31" y="622"/>
                  </a:lnTo>
                  <a:lnTo>
                    <a:pt x="28" y="588"/>
                  </a:lnTo>
                  <a:lnTo>
                    <a:pt x="27" y="553"/>
                  </a:lnTo>
                  <a:lnTo>
                    <a:pt x="29" y="499"/>
                  </a:lnTo>
                  <a:lnTo>
                    <a:pt x="37" y="447"/>
                  </a:lnTo>
                  <a:lnTo>
                    <a:pt x="51" y="396"/>
                  </a:lnTo>
                  <a:lnTo>
                    <a:pt x="68" y="348"/>
                  </a:lnTo>
                  <a:lnTo>
                    <a:pt x="90" y="302"/>
                  </a:lnTo>
                  <a:lnTo>
                    <a:pt x="116" y="259"/>
                  </a:lnTo>
                  <a:lnTo>
                    <a:pt x="146" y="218"/>
                  </a:lnTo>
                  <a:lnTo>
                    <a:pt x="181" y="181"/>
                  </a:lnTo>
                  <a:lnTo>
                    <a:pt x="218" y="146"/>
                  </a:lnTo>
                  <a:lnTo>
                    <a:pt x="259" y="116"/>
                  </a:lnTo>
                  <a:lnTo>
                    <a:pt x="302" y="90"/>
                  </a:lnTo>
                  <a:lnTo>
                    <a:pt x="348" y="68"/>
                  </a:lnTo>
                  <a:lnTo>
                    <a:pt x="396" y="51"/>
                  </a:lnTo>
                  <a:lnTo>
                    <a:pt x="447" y="37"/>
                  </a:lnTo>
                  <a:lnTo>
                    <a:pt x="499" y="29"/>
                  </a:lnTo>
                  <a:lnTo>
                    <a:pt x="553" y="26"/>
                  </a:lnTo>
                  <a:lnTo>
                    <a:pt x="607" y="29"/>
                  </a:lnTo>
                  <a:lnTo>
                    <a:pt x="659" y="37"/>
                  </a:lnTo>
                  <a:lnTo>
                    <a:pt x="710" y="51"/>
                  </a:lnTo>
                  <a:lnTo>
                    <a:pt x="758" y="68"/>
                  </a:lnTo>
                  <a:lnTo>
                    <a:pt x="803" y="90"/>
                  </a:lnTo>
                  <a:lnTo>
                    <a:pt x="847" y="116"/>
                  </a:lnTo>
                  <a:lnTo>
                    <a:pt x="887" y="146"/>
                  </a:lnTo>
                  <a:lnTo>
                    <a:pt x="925" y="181"/>
                  </a:lnTo>
                  <a:lnTo>
                    <a:pt x="959" y="218"/>
                  </a:lnTo>
                  <a:lnTo>
                    <a:pt x="989" y="259"/>
                  </a:lnTo>
                  <a:lnTo>
                    <a:pt x="1015" y="302"/>
                  </a:lnTo>
                  <a:lnTo>
                    <a:pt x="1037" y="348"/>
                  </a:lnTo>
                  <a:lnTo>
                    <a:pt x="1056" y="396"/>
                  </a:lnTo>
                  <a:lnTo>
                    <a:pt x="1068" y="447"/>
                  </a:lnTo>
                  <a:lnTo>
                    <a:pt x="1076" y="499"/>
                  </a:lnTo>
                  <a:lnTo>
                    <a:pt x="1079" y="553"/>
                  </a:lnTo>
                  <a:lnTo>
                    <a:pt x="1076" y="607"/>
                  </a:lnTo>
                  <a:lnTo>
                    <a:pt x="1068" y="659"/>
                  </a:lnTo>
                  <a:lnTo>
                    <a:pt x="1056" y="709"/>
                  </a:lnTo>
                  <a:lnTo>
                    <a:pt x="1037" y="758"/>
                  </a:lnTo>
                  <a:lnTo>
                    <a:pt x="1015" y="804"/>
                  </a:lnTo>
                  <a:lnTo>
                    <a:pt x="989" y="846"/>
                  </a:lnTo>
                  <a:lnTo>
                    <a:pt x="959" y="888"/>
                  </a:lnTo>
                  <a:lnTo>
                    <a:pt x="925" y="925"/>
                  </a:lnTo>
                  <a:lnTo>
                    <a:pt x="887" y="959"/>
                  </a:lnTo>
                  <a:lnTo>
                    <a:pt x="847" y="989"/>
                  </a:lnTo>
                  <a:lnTo>
                    <a:pt x="803" y="1016"/>
                  </a:lnTo>
                  <a:lnTo>
                    <a:pt x="758" y="1037"/>
                  </a:lnTo>
                  <a:lnTo>
                    <a:pt x="710" y="1055"/>
                  </a:lnTo>
                  <a:lnTo>
                    <a:pt x="659" y="1068"/>
                  </a:lnTo>
                  <a:lnTo>
                    <a:pt x="607" y="1077"/>
                  </a:lnTo>
                  <a:lnTo>
                    <a:pt x="553" y="1079"/>
                  </a:lnTo>
                  <a:lnTo>
                    <a:pt x="535" y="1079"/>
                  </a:lnTo>
                  <a:lnTo>
                    <a:pt x="517" y="1078"/>
                  </a:lnTo>
                  <a:lnTo>
                    <a:pt x="500" y="1077"/>
                  </a:lnTo>
                  <a:lnTo>
                    <a:pt x="483" y="1074"/>
                  </a:lnTo>
                  <a:lnTo>
                    <a:pt x="466" y="1071"/>
                  </a:lnTo>
                  <a:lnTo>
                    <a:pt x="448" y="1068"/>
                  </a:lnTo>
                  <a:lnTo>
                    <a:pt x="431" y="1064"/>
                  </a:lnTo>
                  <a:lnTo>
                    <a:pt x="415" y="1060"/>
                  </a:lnTo>
                  <a:lnTo>
                    <a:pt x="399" y="1055"/>
                  </a:lnTo>
                  <a:lnTo>
                    <a:pt x="383" y="1050"/>
                  </a:lnTo>
                  <a:lnTo>
                    <a:pt x="366" y="1044"/>
                  </a:lnTo>
                  <a:lnTo>
                    <a:pt x="350" y="1037"/>
                  </a:lnTo>
                  <a:lnTo>
                    <a:pt x="335" y="1030"/>
                  </a:lnTo>
                  <a:lnTo>
                    <a:pt x="320" y="1024"/>
                  </a:lnTo>
                  <a:lnTo>
                    <a:pt x="305" y="1016"/>
                  </a:lnTo>
                  <a:lnTo>
                    <a:pt x="290" y="1007"/>
                  </a:lnTo>
                  <a:lnTo>
                    <a:pt x="275" y="1030"/>
                  </a:lnTo>
                  <a:lnTo>
                    <a:pt x="290" y="1039"/>
                  </a:lnTo>
                  <a:lnTo>
                    <a:pt x="307" y="1047"/>
                  </a:lnTo>
                  <a:lnTo>
                    <a:pt x="323" y="1055"/>
                  </a:lnTo>
                  <a:lnTo>
                    <a:pt x="339" y="1062"/>
                  </a:lnTo>
                  <a:lnTo>
                    <a:pt x="356" y="1068"/>
                  </a:lnTo>
                  <a:lnTo>
                    <a:pt x="372" y="1074"/>
                  </a:lnTo>
                  <a:lnTo>
                    <a:pt x="390" y="1080"/>
                  </a:lnTo>
                  <a:lnTo>
                    <a:pt x="407" y="1085"/>
                  </a:lnTo>
                  <a:lnTo>
                    <a:pt x="424" y="1089"/>
                  </a:lnTo>
                  <a:lnTo>
                    <a:pt x="443" y="1093"/>
                  </a:lnTo>
                  <a:lnTo>
                    <a:pt x="460" y="1096"/>
                  </a:lnTo>
                  <a:lnTo>
                    <a:pt x="478" y="1098"/>
                  </a:lnTo>
                  <a:lnTo>
                    <a:pt x="497" y="1101"/>
                  </a:lnTo>
                  <a:lnTo>
                    <a:pt x="515" y="1102"/>
                  </a:lnTo>
                  <a:lnTo>
                    <a:pt x="535" y="1103"/>
                  </a:lnTo>
                  <a:lnTo>
                    <a:pt x="553" y="1103"/>
                  </a:lnTo>
                  <a:lnTo>
                    <a:pt x="610" y="1101"/>
                  </a:lnTo>
                  <a:lnTo>
                    <a:pt x="665" y="1092"/>
                  </a:lnTo>
                  <a:lnTo>
                    <a:pt x="718" y="1079"/>
                  </a:lnTo>
                  <a:lnTo>
                    <a:pt x="767" y="1060"/>
                  </a:lnTo>
                  <a:lnTo>
                    <a:pt x="816" y="1037"/>
                  </a:lnTo>
                  <a:lnTo>
                    <a:pt x="862" y="1010"/>
                  </a:lnTo>
                  <a:lnTo>
                    <a:pt x="903" y="978"/>
                  </a:lnTo>
                  <a:lnTo>
                    <a:pt x="943" y="942"/>
                  </a:lnTo>
                  <a:lnTo>
                    <a:pt x="978" y="903"/>
                  </a:lnTo>
                  <a:lnTo>
                    <a:pt x="1011" y="861"/>
                  </a:lnTo>
                  <a:lnTo>
                    <a:pt x="1038" y="815"/>
                  </a:lnTo>
                  <a:lnTo>
                    <a:pt x="1061" y="767"/>
                  </a:lnTo>
                  <a:lnTo>
                    <a:pt x="1080" y="717"/>
                  </a:lnTo>
                  <a:lnTo>
                    <a:pt x="1092" y="664"/>
                  </a:lnTo>
                  <a:lnTo>
                    <a:pt x="1102" y="609"/>
                  </a:lnTo>
                  <a:lnTo>
                    <a:pt x="1104" y="553"/>
                  </a:lnTo>
                  <a:lnTo>
                    <a:pt x="1102" y="496"/>
                  </a:lnTo>
                  <a:lnTo>
                    <a:pt x="1092" y="441"/>
                  </a:lnTo>
                  <a:lnTo>
                    <a:pt x="1080" y="388"/>
                  </a:lnTo>
                  <a:lnTo>
                    <a:pt x="1061" y="337"/>
                  </a:lnTo>
                  <a:lnTo>
                    <a:pt x="1038" y="289"/>
                  </a:lnTo>
                  <a:lnTo>
                    <a:pt x="1011" y="244"/>
                  </a:lnTo>
                  <a:lnTo>
                    <a:pt x="978" y="201"/>
                  </a:lnTo>
                  <a:lnTo>
                    <a:pt x="943" y="162"/>
                  </a:lnTo>
                  <a:lnTo>
                    <a:pt x="903" y="127"/>
                  </a:lnTo>
                  <a:lnTo>
                    <a:pt x="862" y="94"/>
                  </a:lnTo>
                  <a:lnTo>
                    <a:pt x="816" y="67"/>
                  </a:lnTo>
                  <a:lnTo>
                    <a:pt x="767" y="44"/>
                  </a:lnTo>
                  <a:lnTo>
                    <a:pt x="718" y="25"/>
                  </a:lnTo>
                  <a:lnTo>
                    <a:pt x="665" y="12"/>
                  </a:lnTo>
                  <a:lnTo>
                    <a:pt x="610" y="2"/>
                  </a:lnTo>
                  <a:lnTo>
                    <a:pt x="5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p:cNvSpPr>
            <p:nvPr/>
          </p:nvSpPr>
          <p:spPr bwMode="auto">
            <a:xfrm>
              <a:off x="747" y="2179"/>
              <a:ext cx="526" cy="526"/>
            </a:xfrm>
            <a:custGeom>
              <a:avLst/>
              <a:gdLst>
                <a:gd name="T0" fmla="*/ 25 w 1052"/>
                <a:gd name="T1" fmla="*/ 424 h 1053"/>
                <a:gd name="T2" fmla="*/ 77 w 1052"/>
                <a:gd name="T3" fmla="*/ 283 h 1053"/>
                <a:gd name="T4" fmla="*/ 164 w 1052"/>
                <a:gd name="T5" fmla="*/ 165 h 1053"/>
                <a:gd name="T6" fmla="*/ 282 w 1052"/>
                <a:gd name="T7" fmla="*/ 78 h 1053"/>
                <a:gd name="T8" fmla="*/ 424 w 1052"/>
                <a:gd name="T9" fmla="*/ 26 h 1053"/>
                <a:gd name="T10" fmla="*/ 578 w 1052"/>
                <a:gd name="T11" fmla="*/ 18 h 1053"/>
                <a:gd name="T12" fmla="*/ 725 w 1052"/>
                <a:gd name="T13" fmla="*/ 56 h 1053"/>
                <a:gd name="T14" fmla="*/ 851 w 1052"/>
                <a:gd name="T15" fmla="*/ 132 h 1053"/>
                <a:gd name="T16" fmla="*/ 949 w 1052"/>
                <a:gd name="T17" fmla="*/ 241 h 1053"/>
                <a:gd name="T18" fmla="*/ 1014 w 1052"/>
                <a:gd name="T19" fmla="*/ 375 h 1053"/>
                <a:gd name="T20" fmla="*/ 1037 w 1052"/>
                <a:gd name="T21" fmla="*/ 527 h 1053"/>
                <a:gd name="T22" fmla="*/ 1014 w 1052"/>
                <a:gd name="T23" fmla="*/ 679 h 1053"/>
                <a:gd name="T24" fmla="*/ 949 w 1052"/>
                <a:gd name="T25" fmla="*/ 812 h 1053"/>
                <a:gd name="T26" fmla="*/ 851 w 1052"/>
                <a:gd name="T27" fmla="*/ 922 h 1053"/>
                <a:gd name="T28" fmla="*/ 725 w 1052"/>
                <a:gd name="T29" fmla="*/ 998 h 1053"/>
                <a:gd name="T30" fmla="*/ 578 w 1052"/>
                <a:gd name="T31" fmla="*/ 1036 h 1053"/>
                <a:gd name="T32" fmla="*/ 492 w 1052"/>
                <a:gd name="T33" fmla="*/ 1037 h 1053"/>
                <a:gd name="T34" fmla="*/ 441 w 1052"/>
                <a:gd name="T35" fmla="*/ 1031 h 1053"/>
                <a:gd name="T36" fmla="*/ 392 w 1052"/>
                <a:gd name="T37" fmla="*/ 1019 h 1053"/>
                <a:gd name="T38" fmla="*/ 345 w 1052"/>
                <a:gd name="T39" fmla="*/ 1004 h 1053"/>
                <a:gd name="T40" fmla="*/ 300 w 1052"/>
                <a:gd name="T41" fmla="*/ 985 h 1053"/>
                <a:gd name="T42" fmla="*/ 263 w 1052"/>
                <a:gd name="T43" fmla="*/ 981 h 1053"/>
                <a:gd name="T44" fmla="*/ 308 w 1052"/>
                <a:gd name="T45" fmla="*/ 1004 h 1053"/>
                <a:gd name="T46" fmla="*/ 356 w 1052"/>
                <a:gd name="T47" fmla="*/ 1024 h 1053"/>
                <a:gd name="T48" fmla="*/ 404 w 1052"/>
                <a:gd name="T49" fmla="*/ 1038 h 1053"/>
                <a:gd name="T50" fmla="*/ 456 w 1052"/>
                <a:gd name="T51" fmla="*/ 1048 h 1053"/>
                <a:gd name="T52" fmla="*/ 508 w 1052"/>
                <a:gd name="T53" fmla="*/ 1053 h 1053"/>
                <a:gd name="T54" fmla="*/ 632 w 1052"/>
                <a:gd name="T55" fmla="*/ 1042 h 1053"/>
                <a:gd name="T56" fmla="*/ 776 w 1052"/>
                <a:gd name="T57" fmla="*/ 990 h 1053"/>
                <a:gd name="T58" fmla="*/ 898 w 1052"/>
                <a:gd name="T59" fmla="*/ 899 h 1053"/>
                <a:gd name="T60" fmla="*/ 988 w 1052"/>
                <a:gd name="T61" fmla="*/ 778 h 1053"/>
                <a:gd name="T62" fmla="*/ 1041 w 1052"/>
                <a:gd name="T63" fmla="*/ 633 h 1053"/>
                <a:gd name="T64" fmla="*/ 1049 w 1052"/>
                <a:gd name="T65" fmla="*/ 473 h 1053"/>
                <a:gd name="T66" fmla="*/ 1010 w 1052"/>
                <a:gd name="T67" fmla="*/ 322 h 1053"/>
                <a:gd name="T68" fmla="*/ 932 w 1052"/>
                <a:gd name="T69" fmla="*/ 192 h 1053"/>
                <a:gd name="T70" fmla="*/ 820 w 1052"/>
                <a:gd name="T71" fmla="*/ 90 h 1053"/>
                <a:gd name="T72" fmla="*/ 683 w 1052"/>
                <a:gd name="T73" fmla="*/ 25 h 1053"/>
                <a:gd name="T74" fmla="*/ 526 w 1052"/>
                <a:gd name="T75" fmla="*/ 0 h 1053"/>
                <a:gd name="T76" fmla="*/ 369 w 1052"/>
                <a:gd name="T77" fmla="*/ 25 h 1053"/>
                <a:gd name="T78" fmla="*/ 232 w 1052"/>
                <a:gd name="T79" fmla="*/ 90 h 1053"/>
                <a:gd name="T80" fmla="*/ 119 w 1052"/>
                <a:gd name="T81" fmla="*/ 192 h 1053"/>
                <a:gd name="T82" fmla="*/ 41 w 1052"/>
                <a:gd name="T83" fmla="*/ 322 h 1053"/>
                <a:gd name="T84" fmla="*/ 2 w 1052"/>
                <a:gd name="T85" fmla="*/ 473 h 1053"/>
                <a:gd name="T86" fmla="*/ 4 w 1052"/>
                <a:gd name="T87" fmla="*/ 596 h 1053"/>
                <a:gd name="T88" fmla="*/ 27 w 1052"/>
                <a:gd name="T89" fmla="*/ 696 h 1053"/>
                <a:gd name="T90" fmla="*/ 69 w 1052"/>
                <a:gd name="T91" fmla="*/ 786 h 1053"/>
                <a:gd name="T92" fmla="*/ 125 w 1052"/>
                <a:gd name="T93" fmla="*/ 867 h 1053"/>
                <a:gd name="T94" fmla="*/ 195 w 1052"/>
                <a:gd name="T95" fmla="*/ 935 h 1053"/>
                <a:gd name="T96" fmla="*/ 258 w 1052"/>
                <a:gd name="T97" fmla="*/ 962 h 1053"/>
                <a:gd name="T98" fmla="*/ 180 w 1052"/>
                <a:gd name="T99" fmla="*/ 903 h 1053"/>
                <a:gd name="T100" fmla="*/ 116 w 1052"/>
                <a:gd name="T101" fmla="*/ 833 h 1053"/>
                <a:gd name="T102" fmla="*/ 66 w 1052"/>
                <a:gd name="T103" fmla="*/ 751 h 1053"/>
                <a:gd name="T104" fmla="*/ 32 w 1052"/>
                <a:gd name="T105" fmla="*/ 659 h 1053"/>
                <a:gd name="T106" fmla="*/ 16 w 1052"/>
                <a:gd name="T107" fmla="*/ 56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2" h="1053">
                  <a:moveTo>
                    <a:pt x="14" y="527"/>
                  </a:moveTo>
                  <a:lnTo>
                    <a:pt x="17" y="475"/>
                  </a:lnTo>
                  <a:lnTo>
                    <a:pt x="25" y="424"/>
                  </a:lnTo>
                  <a:lnTo>
                    <a:pt x="38" y="375"/>
                  </a:lnTo>
                  <a:lnTo>
                    <a:pt x="55" y="327"/>
                  </a:lnTo>
                  <a:lnTo>
                    <a:pt x="77" y="283"/>
                  </a:lnTo>
                  <a:lnTo>
                    <a:pt x="102" y="241"/>
                  </a:lnTo>
                  <a:lnTo>
                    <a:pt x="131" y="202"/>
                  </a:lnTo>
                  <a:lnTo>
                    <a:pt x="164" y="165"/>
                  </a:lnTo>
                  <a:lnTo>
                    <a:pt x="201" y="132"/>
                  </a:lnTo>
                  <a:lnTo>
                    <a:pt x="240" y="103"/>
                  </a:lnTo>
                  <a:lnTo>
                    <a:pt x="282" y="78"/>
                  </a:lnTo>
                  <a:lnTo>
                    <a:pt x="327" y="56"/>
                  </a:lnTo>
                  <a:lnTo>
                    <a:pt x="374" y="38"/>
                  </a:lnTo>
                  <a:lnTo>
                    <a:pt x="424" y="26"/>
                  </a:lnTo>
                  <a:lnTo>
                    <a:pt x="474" y="18"/>
                  </a:lnTo>
                  <a:lnTo>
                    <a:pt x="526" y="15"/>
                  </a:lnTo>
                  <a:lnTo>
                    <a:pt x="578" y="18"/>
                  </a:lnTo>
                  <a:lnTo>
                    <a:pt x="629" y="26"/>
                  </a:lnTo>
                  <a:lnTo>
                    <a:pt x="678" y="38"/>
                  </a:lnTo>
                  <a:lnTo>
                    <a:pt x="725" y="56"/>
                  </a:lnTo>
                  <a:lnTo>
                    <a:pt x="769" y="78"/>
                  </a:lnTo>
                  <a:lnTo>
                    <a:pt x="812" y="103"/>
                  </a:lnTo>
                  <a:lnTo>
                    <a:pt x="851" y="132"/>
                  </a:lnTo>
                  <a:lnTo>
                    <a:pt x="887" y="165"/>
                  </a:lnTo>
                  <a:lnTo>
                    <a:pt x="920" y="202"/>
                  </a:lnTo>
                  <a:lnTo>
                    <a:pt x="949" y="241"/>
                  </a:lnTo>
                  <a:lnTo>
                    <a:pt x="976" y="283"/>
                  </a:lnTo>
                  <a:lnTo>
                    <a:pt x="996" y="327"/>
                  </a:lnTo>
                  <a:lnTo>
                    <a:pt x="1014" y="375"/>
                  </a:lnTo>
                  <a:lnTo>
                    <a:pt x="1026" y="424"/>
                  </a:lnTo>
                  <a:lnTo>
                    <a:pt x="1034" y="475"/>
                  </a:lnTo>
                  <a:lnTo>
                    <a:pt x="1037" y="527"/>
                  </a:lnTo>
                  <a:lnTo>
                    <a:pt x="1034" y="578"/>
                  </a:lnTo>
                  <a:lnTo>
                    <a:pt x="1026" y="629"/>
                  </a:lnTo>
                  <a:lnTo>
                    <a:pt x="1014" y="679"/>
                  </a:lnTo>
                  <a:lnTo>
                    <a:pt x="996" y="726"/>
                  </a:lnTo>
                  <a:lnTo>
                    <a:pt x="976" y="771"/>
                  </a:lnTo>
                  <a:lnTo>
                    <a:pt x="949" y="812"/>
                  </a:lnTo>
                  <a:lnTo>
                    <a:pt x="920" y="851"/>
                  </a:lnTo>
                  <a:lnTo>
                    <a:pt x="887" y="888"/>
                  </a:lnTo>
                  <a:lnTo>
                    <a:pt x="851" y="922"/>
                  </a:lnTo>
                  <a:lnTo>
                    <a:pt x="812" y="950"/>
                  </a:lnTo>
                  <a:lnTo>
                    <a:pt x="769" y="976"/>
                  </a:lnTo>
                  <a:lnTo>
                    <a:pt x="725" y="998"/>
                  </a:lnTo>
                  <a:lnTo>
                    <a:pt x="678" y="1015"/>
                  </a:lnTo>
                  <a:lnTo>
                    <a:pt x="629" y="1028"/>
                  </a:lnTo>
                  <a:lnTo>
                    <a:pt x="578" y="1036"/>
                  </a:lnTo>
                  <a:lnTo>
                    <a:pt x="526" y="1038"/>
                  </a:lnTo>
                  <a:lnTo>
                    <a:pt x="509" y="1038"/>
                  </a:lnTo>
                  <a:lnTo>
                    <a:pt x="492" y="1037"/>
                  </a:lnTo>
                  <a:lnTo>
                    <a:pt x="474" y="1036"/>
                  </a:lnTo>
                  <a:lnTo>
                    <a:pt x="457" y="1033"/>
                  </a:lnTo>
                  <a:lnTo>
                    <a:pt x="441" y="1031"/>
                  </a:lnTo>
                  <a:lnTo>
                    <a:pt x="425" y="1028"/>
                  </a:lnTo>
                  <a:lnTo>
                    <a:pt x="407" y="1024"/>
                  </a:lnTo>
                  <a:lnTo>
                    <a:pt x="392" y="1019"/>
                  </a:lnTo>
                  <a:lnTo>
                    <a:pt x="376" y="1015"/>
                  </a:lnTo>
                  <a:lnTo>
                    <a:pt x="360" y="1010"/>
                  </a:lnTo>
                  <a:lnTo>
                    <a:pt x="345" y="1004"/>
                  </a:lnTo>
                  <a:lnTo>
                    <a:pt x="330" y="999"/>
                  </a:lnTo>
                  <a:lnTo>
                    <a:pt x="315" y="992"/>
                  </a:lnTo>
                  <a:lnTo>
                    <a:pt x="300" y="985"/>
                  </a:lnTo>
                  <a:lnTo>
                    <a:pt x="285" y="978"/>
                  </a:lnTo>
                  <a:lnTo>
                    <a:pt x="271" y="970"/>
                  </a:lnTo>
                  <a:lnTo>
                    <a:pt x="263" y="981"/>
                  </a:lnTo>
                  <a:lnTo>
                    <a:pt x="278" y="990"/>
                  </a:lnTo>
                  <a:lnTo>
                    <a:pt x="293" y="998"/>
                  </a:lnTo>
                  <a:lnTo>
                    <a:pt x="308" y="1004"/>
                  </a:lnTo>
                  <a:lnTo>
                    <a:pt x="323" y="1011"/>
                  </a:lnTo>
                  <a:lnTo>
                    <a:pt x="339" y="1018"/>
                  </a:lnTo>
                  <a:lnTo>
                    <a:pt x="356" y="1024"/>
                  </a:lnTo>
                  <a:lnTo>
                    <a:pt x="372" y="1029"/>
                  </a:lnTo>
                  <a:lnTo>
                    <a:pt x="388" y="1034"/>
                  </a:lnTo>
                  <a:lnTo>
                    <a:pt x="404" y="1038"/>
                  </a:lnTo>
                  <a:lnTo>
                    <a:pt x="421" y="1042"/>
                  </a:lnTo>
                  <a:lnTo>
                    <a:pt x="439" y="1045"/>
                  </a:lnTo>
                  <a:lnTo>
                    <a:pt x="456" y="1048"/>
                  </a:lnTo>
                  <a:lnTo>
                    <a:pt x="473" y="1051"/>
                  </a:lnTo>
                  <a:lnTo>
                    <a:pt x="490" y="1052"/>
                  </a:lnTo>
                  <a:lnTo>
                    <a:pt x="508" y="1053"/>
                  </a:lnTo>
                  <a:lnTo>
                    <a:pt x="526" y="1053"/>
                  </a:lnTo>
                  <a:lnTo>
                    <a:pt x="580" y="1051"/>
                  </a:lnTo>
                  <a:lnTo>
                    <a:pt x="632" y="1042"/>
                  </a:lnTo>
                  <a:lnTo>
                    <a:pt x="683" y="1029"/>
                  </a:lnTo>
                  <a:lnTo>
                    <a:pt x="731" y="1011"/>
                  </a:lnTo>
                  <a:lnTo>
                    <a:pt x="776" y="990"/>
                  </a:lnTo>
                  <a:lnTo>
                    <a:pt x="820" y="963"/>
                  </a:lnTo>
                  <a:lnTo>
                    <a:pt x="860" y="933"/>
                  </a:lnTo>
                  <a:lnTo>
                    <a:pt x="898" y="899"/>
                  </a:lnTo>
                  <a:lnTo>
                    <a:pt x="932" y="862"/>
                  </a:lnTo>
                  <a:lnTo>
                    <a:pt x="962" y="820"/>
                  </a:lnTo>
                  <a:lnTo>
                    <a:pt x="988" y="778"/>
                  </a:lnTo>
                  <a:lnTo>
                    <a:pt x="1010" y="732"/>
                  </a:lnTo>
                  <a:lnTo>
                    <a:pt x="1029" y="683"/>
                  </a:lnTo>
                  <a:lnTo>
                    <a:pt x="1041" y="633"/>
                  </a:lnTo>
                  <a:lnTo>
                    <a:pt x="1049" y="581"/>
                  </a:lnTo>
                  <a:lnTo>
                    <a:pt x="1052" y="527"/>
                  </a:lnTo>
                  <a:lnTo>
                    <a:pt x="1049" y="473"/>
                  </a:lnTo>
                  <a:lnTo>
                    <a:pt x="1041" y="421"/>
                  </a:lnTo>
                  <a:lnTo>
                    <a:pt x="1029" y="370"/>
                  </a:lnTo>
                  <a:lnTo>
                    <a:pt x="1010" y="322"/>
                  </a:lnTo>
                  <a:lnTo>
                    <a:pt x="988" y="276"/>
                  </a:lnTo>
                  <a:lnTo>
                    <a:pt x="962" y="233"/>
                  </a:lnTo>
                  <a:lnTo>
                    <a:pt x="932" y="192"/>
                  </a:lnTo>
                  <a:lnTo>
                    <a:pt x="898" y="155"/>
                  </a:lnTo>
                  <a:lnTo>
                    <a:pt x="860" y="120"/>
                  </a:lnTo>
                  <a:lnTo>
                    <a:pt x="820" y="90"/>
                  </a:lnTo>
                  <a:lnTo>
                    <a:pt x="776" y="64"/>
                  </a:lnTo>
                  <a:lnTo>
                    <a:pt x="731" y="42"/>
                  </a:lnTo>
                  <a:lnTo>
                    <a:pt x="683" y="25"/>
                  </a:lnTo>
                  <a:lnTo>
                    <a:pt x="632" y="11"/>
                  </a:lnTo>
                  <a:lnTo>
                    <a:pt x="580" y="3"/>
                  </a:lnTo>
                  <a:lnTo>
                    <a:pt x="526" y="0"/>
                  </a:lnTo>
                  <a:lnTo>
                    <a:pt x="472" y="3"/>
                  </a:lnTo>
                  <a:lnTo>
                    <a:pt x="420" y="11"/>
                  </a:lnTo>
                  <a:lnTo>
                    <a:pt x="369" y="25"/>
                  </a:lnTo>
                  <a:lnTo>
                    <a:pt x="321" y="42"/>
                  </a:lnTo>
                  <a:lnTo>
                    <a:pt x="275" y="64"/>
                  </a:lnTo>
                  <a:lnTo>
                    <a:pt x="232" y="90"/>
                  </a:lnTo>
                  <a:lnTo>
                    <a:pt x="191" y="120"/>
                  </a:lnTo>
                  <a:lnTo>
                    <a:pt x="154" y="155"/>
                  </a:lnTo>
                  <a:lnTo>
                    <a:pt x="119" y="192"/>
                  </a:lnTo>
                  <a:lnTo>
                    <a:pt x="89" y="233"/>
                  </a:lnTo>
                  <a:lnTo>
                    <a:pt x="63" y="276"/>
                  </a:lnTo>
                  <a:lnTo>
                    <a:pt x="41" y="322"/>
                  </a:lnTo>
                  <a:lnTo>
                    <a:pt x="24" y="370"/>
                  </a:lnTo>
                  <a:lnTo>
                    <a:pt x="10" y="421"/>
                  </a:lnTo>
                  <a:lnTo>
                    <a:pt x="2" y="473"/>
                  </a:lnTo>
                  <a:lnTo>
                    <a:pt x="0" y="527"/>
                  </a:lnTo>
                  <a:lnTo>
                    <a:pt x="1" y="562"/>
                  </a:lnTo>
                  <a:lnTo>
                    <a:pt x="4" y="596"/>
                  </a:lnTo>
                  <a:lnTo>
                    <a:pt x="10" y="630"/>
                  </a:lnTo>
                  <a:lnTo>
                    <a:pt x="18" y="664"/>
                  </a:lnTo>
                  <a:lnTo>
                    <a:pt x="27" y="696"/>
                  </a:lnTo>
                  <a:lnTo>
                    <a:pt x="39" y="727"/>
                  </a:lnTo>
                  <a:lnTo>
                    <a:pt x="53" y="757"/>
                  </a:lnTo>
                  <a:lnTo>
                    <a:pt x="69" y="786"/>
                  </a:lnTo>
                  <a:lnTo>
                    <a:pt x="86" y="815"/>
                  </a:lnTo>
                  <a:lnTo>
                    <a:pt x="104" y="841"/>
                  </a:lnTo>
                  <a:lnTo>
                    <a:pt x="125" y="867"/>
                  </a:lnTo>
                  <a:lnTo>
                    <a:pt x="147" y="892"/>
                  </a:lnTo>
                  <a:lnTo>
                    <a:pt x="170" y="915"/>
                  </a:lnTo>
                  <a:lnTo>
                    <a:pt x="195" y="935"/>
                  </a:lnTo>
                  <a:lnTo>
                    <a:pt x="221" y="955"/>
                  </a:lnTo>
                  <a:lnTo>
                    <a:pt x="248" y="973"/>
                  </a:lnTo>
                  <a:lnTo>
                    <a:pt x="258" y="962"/>
                  </a:lnTo>
                  <a:lnTo>
                    <a:pt x="231" y="943"/>
                  </a:lnTo>
                  <a:lnTo>
                    <a:pt x="205" y="925"/>
                  </a:lnTo>
                  <a:lnTo>
                    <a:pt x="180" y="903"/>
                  </a:lnTo>
                  <a:lnTo>
                    <a:pt x="157" y="881"/>
                  </a:lnTo>
                  <a:lnTo>
                    <a:pt x="137" y="858"/>
                  </a:lnTo>
                  <a:lnTo>
                    <a:pt x="116" y="833"/>
                  </a:lnTo>
                  <a:lnTo>
                    <a:pt x="97" y="806"/>
                  </a:lnTo>
                  <a:lnTo>
                    <a:pt x="81" y="779"/>
                  </a:lnTo>
                  <a:lnTo>
                    <a:pt x="66" y="751"/>
                  </a:lnTo>
                  <a:lnTo>
                    <a:pt x="53" y="721"/>
                  </a:lnTo>
                  <a:lnTo>
                    <a:pt x="41" y="691"/>
                  </a:lnTo>
                  <a:lnTo>
                    <a:pt x="32" y="659"/>
                  </a:lnTo>
                  <a:lnTo>
                    <a:pt x="25" y="628"/>
                  </a:lnTo>
                  <a:lnTo>
                    <a:pt x="19" y="595"/>
                  </a:lnTo>
                  <a:lnTo>
                    <a:pt x="16" y="561"/>
                  </a:lnTo>
                  <a:lnTo>
                    <a:pt x="14" y="52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755" y="2187"/>
              <a:ext cx="511" cy="511"/>
            </a:xfrm>
            <a:custGeom>
              <a:avLst/>
              <a:gdLst>
                <a:gd name="T0" fmla="*/ 1020 w 1023"/>
                <a:gd name="T1" fmla="*/ 460 h 1023"/>
                <a:gd name="T2" fmla="*/ 1000 w 1023"/>
                <a:gd name="T3" fmla="*/ 360 h 1023"/>
                <a:gd name="T4" fmla="*/ 962 w 1023"/>
                <a:gd name="T5" fmla="*/ 268 h 1023"/>
                <a:gd name="T6" fmla="*/ 906 w 1023"/>
                <a:gd name="T7" fmla="*/ 187 h 1023"/>
                <a:gd name="T8" fmla="*/ 837 w 1023"/>
                <a:gd name="T9" fmla="*/ 117 h 1023"/>
                <a:gd name="T10" fmla="*/ 755 w 1023"/>
                <a:gd name="T11" fmla="*/ 63 h 1023"/>
                <a:gd name="T12" fmla="*/ 664 w 1023"/>
                <a:gd name="T13" fmla="*/ 23 h 1023"/>
                <a:gd name="T14" fmla="*/ 564 w 1023"/>
                <a:gd name="T15" fmla="*/ 3 h 1023"/>
                <a:gd name="T16" fmla="*/ 460 w 1023"/>
                <a:gd name="T17" fmla="*/ 3 h 1023"/>
                <a:gd name="T18" fmla="*/ 360 w 1023"/>
                <a:gd name="T19" fmla="*/ 23 h 1023"/>
                <a:gd name="T20" fmla="*/ 268 w 1023"/>
                <a:gd name="T21" fmla="*/ 63 h 1023"/>
                <a:gd name="T22" fmla="*/ 187 w 1023"/>
                <a:gd name="T23" fmla="*/ 117 h 1023"/>
                <a:gd name="T24" fmla="*/ 117 w 1023"/>
                <a:gd name="T25" fmla="*/ 187 h 1023"/>
                <a:gd name="T26" fmla="*/ 63 w 1023"/>
                <a:gd name="T27" fmla="*/ 268 h 1023"/>
                <a:gd name="T28" fmla="*/ 24 w 1023"/>
                <a:gd name="T29" fmla="*/ 360 h 1023"/>
                <a:gd name="T30" fmla="*/ 3 w 1023"/>
                <a:gd name="T31" fmla="*/ 460 h 1023"/>
                <a:gd name="T32" fmla="*/ 2 w 1023"/>
                <a:gd name="T33" fmla="*/ 546 h 1023"/>
                <a:gd name="T34" fmla="*/ 11 w 1023"/>
                <a:gd name="T35" fmla="*/ 613 h 1023"/>
                <a:gd name="T36" fmla="*/ 27 w 1023"/>
                <a:gd name="T37" fmla="*/ 676 h 1023"/>
                <a:gd name="T38" fmla="*/ 52 w 1023"/>
                <a:gd name="T39" fmla="*/ 736 h 1023"/>
                <a:gd name="T40" fmla="*/ 83 w 1023"/>
                <a:gd name="T41" fmla="*/ 791 h 1023"/>
                <a:gd name="T42" fmla="*/ 123 w 1023"/>
                <a:gd name="T43" fmla="*/ 843 h 1023"/>
                <a:gd name="T44" fmla="*/ 166 w 1023"/>
                <a:gd name="T45" fmla="*/ 888 h 1023"/>
                <a:gd name="T46" fmla="*/ 217 w 1023"/>
                <a:gd name="T47" fmla="*/ 928 h 1023"/>
                <a:gd name="T48" fmla="*/ 453 w 1023"/>
                <a:gd name="T49" fmla="*/ 651 h 1023"/>
                <a:gd name="T50" fmla="*/ 416 w 1023"/>
                <a:gd name="T51" fmla="*/ 628 h 1023"/>
                <a:gd name="T52" fmla="*/ 387 w 1023"/>
                <a:gd name="T53" fmla="*/ 596 h 1023"/>
                <a:gd name="T54" fmla="*/ 368 w 1023"/>
                <a:gd name="T55" fmla="*/ 557 h 1023"/>
                <a:gd name="T56" fmla="*/ 361 w 1023"/>
                <a:gd name="T57" fmla="*/ 512 h 1023"/>
                <a:gd name="T58" fmla="*/ 373 w 1023"/>
                <a:gd name="T59" fmla="*/ 453 h 1023"/>
                <a:gd name="T60" fmla="*/ 406 w 1023"/>
                <a:gd name="T61" fmla="*/ 405 h 1023"/>
                <a:gd name="T62" fmla="*/ 453 w 1023"/>
                <a:gd name="T63" fmla="*/ 372 h 1023"/>
                <a:gd name="T64" fmla="*/ 512 w 1023"/>
                <a:gd name="T65" fmla="*/ 361 h 1023"/>
                <a:gd name="T66" fmla="*/ 571 w 1023"/>
                <a:gd name="T67" fmla="*/ 372 h 1023"/>
                <a:gd name="T68" fmla="*/ 619 w 1023"/>
                <a:gd name="T69" fmla="*/ 405 h 1023"/>
                <a:gd name="T70" fmla="*/ 652 w 1023"/>
                <a:gd name="T71" fmla="*/ 453 h 1023"/>
                <a:gd name="T72" fmla="*/ 663 w 1023"/>
                <a:gd name="T73" fmla="*/ 512 h 1023"/>
                <a:gd name="T74" fmla="*/ 652 w 1023"/>
                <a:gd name="T75" fmla="*/ 570 h 1023"/>
                <a:gd name="T76" fmla="*/ 619 w 1023"/>
                <a:gd name="T77" fmla="*/ 618 h 1023"/>
                <a:gd name="T78" fmla="*/ 571 w 1023"/>
                <a:gd name="T79" fmla="*/ 651 h 1023"/>
                <a:gd name="T80" fmla="*/ 512 w 1023"/>
                <a:gd name="T81" fmla="*/ 663 h 1023"/>
                <a:gd name="T82" fmla="*/ 497 w 1023"/>
                <a:gd name="T83" fmla="*/ 661 h 1023"/>
                <a:gd name="T84" fmla="*/ 483 w 1023"/>
                <a:gd name="T85" fmla="*/ 659 h 1023"/>
                <a:gd name="T86" fmla="*/ 470 w 1023"/>
                <a:gd name="T87" fmla="*/ 656 h 1023"/>
                <a:gd name="T88" fmla="*/ 457 w 1023"/>
                <a:gd name="T89" fmla="*/ 651 h 1023"/>
                <a:gd name="T90" fmla="*/ 271 w 1023"/>
                <a:gd name="T91" fmla="*/ 963 h 1023"/>
                <a:gd name="T92" fmla="*/ 301 w 1023"/>
                <a:gd name="T93" fmla="*/ 977 h 1023"/>
                <a:gd name="T94" fmla="*/ 331 w 1023"/>
                <a:gd name="T95" fmla="*/ 989 h 1023"/>
                <a:gd name="T96" fmla="*/ 362 w 1023"/>
                <a:gd name="T97" fmla="*/ 1000 h 1023"/>
                <a:gd name="T98" fmla="*/ 393 w 1023"/>
                <a:gd name="T99" fmla="*/ 1009 h 1023"/>
                <a:gd name="T100" fmla="*/ 427 w 1023"/>
                <a:gd name="T101" fmla="*/ 1016 h 1023"/>
                <a:gd name="T102" fmla="*/ 460 w 1023"/>
                <a:gd name="T103" fmla="*/ 1021 h 1023"/>
                <a:gd name="T104" fmla="*/ 495 w 1023"/>
                <a:gd name="T105" fmla="*/ 1023 h 1023"/>
                <a:gd name="T106" fmla="*/ 564 w 1023"/>
                <a:gd name="T107" fmla="*/ 1021 h 1023"/>
                <a:gd name="T108" fmla="*/ 664 w 1023"/>
                <a:gd name="T109" fmla="*/ 1000 h 1023"/>
                <a:gd name="T110" fmla="*/ 755 w 1023"/>
                <a:gd name="T111" fmla="*/ 961 h 1023"/>
                <a:gd name="T112" fmla="*/ 837 w 1023"/>
                <a:gd name="T113" fmla="*/ 907 h 1023"/>
                <a:gd name="T114" fmla="*/ 906 w 1023"/>
                <a:gd name="T115" fmla="*/ 836 h 1023"/>
                <a:gd name="T116" fmla="*/ 962 w 1023"/>
                <a:gd name="T117" fmla="*/ 756 h 1023"/>
                <a:gd name="T118" fmla="*/ 1000 w 1023"/>
                <a:gd name="T119" fmla="*/ 664 h 1023"/>
                <a:gd name="T120" fmla="*/ 1020 w 1023"/>
                <a:gd name="T121" fmla="*/ 563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3" h="1023">
                  <a:moveTo>
                    <a:pt x="1023" y="512"/>
                  </a:moveTo>
                  <a:lnTo>
                    <a:pt x="1020" y="460"/>
                  </a:lnTo>
                  <a:lnTo>
                    <a:pt x="1012" y="409"/>
                  </a:lnTo>
                  <a:lnTo>
                    <a:pt x="1000" y="360"/>
                  </a:lnTo>
                  <a:lnTo>
                    <a:pt x="982" y="312"/>
                  </a:lnTo>
                  <a:lnTo>
                    <a:pt x="962" y="268"/>
                  </a:lnTo>
                  <a:lnTo>
                    <a:pt x="935" y="226"/>
                  </a:lnTo>
                  <a:lnTo>
                    <a:pt x="906" y="187"/>
                  </a:lnTo>
                  <a:lnTo>
                    <a:pt x="873" y="150"/>
                  </a:lnTo>
                  <a:lnTo>
                    <a:pt x="837" y="117"/>
                  </a:lnTo>
                  <a:lnTo>
                    <a:pt x="798" y="88"/>
                  </a:lnTo>
                  <a:lnTo>
                    <a:pt x="755" y="63"/>
                  </a:lnTo>
                  <a:lnTo>
                    <a:pt x="711" y="41"/>
                  </a:lnTo>
                  <a:lnTo>
                    <a:pt x="664" y="23"/>
                  </a:lnTo>
                  <a:lnTo>
                    <a:pt x="615" y="11"/>
                  </a:lnTo>
                  <a:lnTo>
                    <a:pt x="564" y="3"/>
                  </a:lnTo>
                  <a:lnTo>
                    <a:pt x="512" y="0"/>
                  </a:lnTo>
                  <a:lnTo>
                    <a:pt x="460" y="3"/>
                  </a:lnTo>
                  <a:lnTo>
                    <a:pt x="410" y="11"/>
                  </a:lnTo>
                  <a:lnTo>
                    <a:pt x="360" y="23"/>
                  </a:lnTo>
                  <a:lnTo>
                    <a:pt x="313" y="41"/>
                  </a:lnTo>
                  <a:lnTo>
                    <a:pt x="268" y="63"/>
                  </a:lnTo>
                  <a:lnTo>
                    <a:pt x="226" y="88"/>
                  </a:lnTo>
                  <a:lnTo>
                    <a:pt x="187" y="117"/>
                  </a:lnTo>
                  <a:lnTo>
                    <a:pt x="150" y="150"/>
                  </a:lnTo>
                  <a:lnTo>
                    <a:pt x="117" y="187"/>
                  </a:lnTo>
                  <a:lnTo>
                    <a:pt x="88" y="226"/>
                  </a:lnTo>
                  <a:lnTo>
                    <a:pt x="63" y="268"/>
                  </a:lnTo>
                  <a:lnTo>
                    <a:pt x="41" y="312"/>
                  </a:lnTo>
                  <a:lnTo>
                    <a:pt x="24" y="360"/>
                  </a:lnTo>
                  <a:lnTo>
                    <a:pt x="11" y="409"/>
                  </a:lnTo>
                  <a:lnTo>
                    <a:pt x="3" y="460"/>
                  </a:lnTo>
                  <a:lnTo>
                    <a:pt x="0" y="512"/>
                  </a:lnTo>
                  <a:lnTo>
                    <a:pt x="2" y="546"/>
                  </a:lnTo>
                  <a:lnTo>
                    <a:pt x="5" y="580"/>
                  </a:lnTo>
                  <a:lnTo>
                    <a:pt x="11" y="613"/>
                  </a:lnTo>
                  <a:lnTo>
                    <a:pt x="18" y="644"/>
                  </a:lnTo>
                  <a:lnTo>
                    <a:pt x="27" y="676"/>
                  </a:lnTo>
                  <a:lnTo>
                    <a:pt x="39" y="706"/>
                  </a:lnTo>
                  <a:lnTo>
                    <a:pt x="52" y="736"/>
                  </a:lnTo>
                  <a:lnTo>
                    <a:pt x="67" y="764"/>
                  </a:lnTo>
                  <a:lnTo>
                    <a:pt x="83" y="791"/>
                  </a:lnTo>
                  <a:lnTo>
                    <a:pt x="102" y="818"/>
                  </a:lnTo>
                  <a:lnTo>
                    <a:pt x="123" y="843"/>
                  </a:lnTo>
                  <a:lnTo>
                    <a:pt x="143" y="866"/>
                  </a:lnTo>
                  <a:lnTo>
                    <a:pt x="166" y="888"/>
                  </a:lnTo>
                  <a:lnTo>
                    <a:pt x="191" y="910"/>
                  </a:lnTo>
                  <a:lnTo>
                    <a:pt x="217" y="928"/>
                  </a:lnTo>
                  <a:lnTo>
                    <a:pt x="244" y="947"/>
                  </a:lnTo>
                  <a:lnTo>
                    <a:pt x="453" y="651"/>
                  </a:lnTo>
                  <a:lnTo>
                    <a:pt x="434" y="641"/>
                  </a:lnTo>
                  <a:lnTo>
                    <a:pt x="416" y="628"/>
                  </a:lnTo>
                  <a:lnTo>
                    <a:pt x="400" y="613"/>
                  </a:lnTo>
                  <a:lnTo>
                    <a:pt x="387" y="596"/>
                  </a:lnTo>
                  <a:lnTo>
                    <a:pt x="376" y="577"/>
                  </a:lnTo>
                  <a:lnTo>
                    <a:pt x="368" y="557"/>
                  </a:lnTo>
                  <a:lnTo>
                    <a:pt x="363" y="535"/>
                  </a:lnTo>
                  <a:lnTo>
                    <a:pt x="361" y="512"/>
                  </a:lnTo>
                  <a:lnTo>
                    <a:pt x="365" y="482"/>
                  </a:lnTo>
                  <a:lnTo>
                    <a:pt x="373" y="453"/>
                  </a:lnTo>
                  <a:lnTo>
                    <a:pt x="387" y="428"/>
                  </a:lnTo>
                  <a:lnTo>
                    <a:pt x="406" y="405"/>
                  </a:lnTo>
                  <a:lnTo>
                    <a:pt x="428" y="386"/>
                  </a:lnTo>
                  <a:lnTo>
                    <a:pt x="453" y="372"/>
                  </a:lnTo>
                  <a:lnTo>
                    <a:pt x="482" y="364"/>
                  </a:lnTo>
                  <a:lnTo>
                    <a:pt x="512" y="361"/>
                  </a:lnTo>
                  <a:lnTo>
                    <a:pt x="542" y="364"/>
                  </a:lnTo>
                  <a:lnTo>
                    <a:pt x="571" y="372"/>
                  </a:lnTo>
                  <a:lnTo>
                    <a:pt x="596" y="386"/>
                  </a:lnTo>
                  <a:lnTo>
                    <a:pt x="619" y="405"/>
                  </a:lnTo>
                  <a:lnTo>
                    <a:pt x="638" y="428"/>
                  </a:lnTo>
                  <a:lnTo>
                    <a:pt x="652" y="453"/>
                  </a:lnTo>
                  <a:lnTo>
                    <a:pt x="660" y="482"/>
                  </a:lnTo>
                  <a:lnTo>
                    <a:pt x="663" y="512"/>
                  </a:lnTo>
                  <a:lnTo>
                    <a:pt x="660" y="542"/>
                  </a:lnTo>
                  <a:lnTo>
                    <a:pt x="652" y="570"/>
                  </a:lnTo>
                  <a:lnTo>
                    <a:pt x="638" y="596"/>
                  </a:lnTo>
                  <a:lnTo>
                    <a:pt x="619" y="618"/>
                  </a:lnTo>
                  <a:lnTo>
                    <a:pt x="596" y="637"/>
                  </a:lnTo>
                  <a:lnTo>
                    <a:pt x="571" y="651"/>
                  </a:lnTo>
                  <a:lnTo>
                    <a:pt x="542" y="659"/>
                  </a:lnTo>
                  <a:lnTo>
                    <a:pt x="512" y="663"/>
                  </a:lnTo>
                  <a:lnTo>
                    <a:pt x="505" y="663"/>
                  </a:lnTo>
                  <a:lnTo>
                    <a:pt x="497" y="661"/>
                  </a:lnTo>
                  <a:lnTo>
                    <a:pt x="490" y="660"/>
                  </a:lnTo>
                  <a:lnTo>
                    <a:pt x="483" y="659"/>
                  </a:lnTo>
                  <a:lnTo>
                    <a:pt x="476" y="658"/>
                  </a:lnTo>
                  <a:lnTo>
                    <a:pt x="470" y="656"/>
                  </a:lnTo>
                  <a:lnTo>
                    <a:pt x="464" y="653"/>
                  </a:lnTo>
                  <a:lnTo>
                    <a:pt x="457" y="651"/>
                  </a:lnTo>
                  <a:lnTo>
                    <a:pt x="257" y="955"/>
                  </a:lnTo>
                  <a:lnTo>
                    <a:pt x="271" y="963"/>
                  </a:lnTo>
                  <a:lnTo>
                    <a:pt x="286" y="970"/>
                  </a:lnTo>
                  <a:lnTo>
                    <a:pt x="301" y="977"/>
                  </a:lnTo>
                  <a:lnTo>
                    <a:pt x="316" y="984"/>
                  </a:lnTo>
                  <a:lnTo>
                    <a:pt x="331" y="989"/>
                  </a:lnTo>
                  <a:lnTo>
                    <a:pt x="346" y="995"/>
                  </a:lnTo>
                  <a:lnTo>
                    <a:pt x="362" y="1000"/>
                  </a:lnTo>
                  <a:lnTo>
                    <a:pt x="378" y="1004"/>
                  </a:lnTo>
                  <a:lnTo>
                    <a:pt x="393" y="1009"/>
                  </a:lnTo>
                  <a:lnTo>
                    <a:pt x="411" y="1013"/>
                  </a:lnTo>
                  <a:lnTo>
                    <a:pt x="427" y="1016"/>
                  </a:lnTo>
                  <a:lnTo>
                    <a:pt x="443" y="1018"/>
                  </a:lnTo>
                  <a:lnTo>
                    <a:pt x="460" y="1021"/>
                  </a:lnTo>
                  <a:lnTo>
                    <a:pt x="478" y="1022"/>
                  </a:lnTo>
                  <a:lnTo>
                    <a:pt x="495" y="1023"/>
                  </a:lnTo>
                  <a:lnTo>
                    <a:pt x="512" y="1023"/>
                  </a:lnTo>
                  <a:lnTo>
                    <a:pt x="564" y="1021"/>
                  </a:lnTo>
                  <a:lnTo>
                    <a:pt x="615" y="1013"/>
                  </a:lnTo>
                  <a:lnTo>
                    <a:pt x="664" y="1000"/>
                  </a:lnTo>
                  <a:lnTo>
                    <a:pt x="711" y="983"/>
                  </a:lnTo>
                  <a:lnTo>
                    <a:pt x="755" y="961"/>
                  </a:lnTo>
                  <a:lnTo>
                    <a:pt x="798" y="935"/>
                  </a:lnTo>
                  <a:lnTo>
                    <a:pt x="837" y="907"/>
                  </a:lnTo>
                  <a:lnTo>
                    <a:pt x="873" y="873"/>
                  </a:lnTo>
                  <a:lnTo>
                    <a:pt x="906" y="836"/>
                  </a:lnTo>
                  <a:lnTo>
                    <a:pt x="935" y="797"/>
                  </a:lnTo>
                  <a:lnTo>
                    <a:pt x="962" y="756"/>
                  </a:lnTo>
                  <a:lnTo>
                    <a:pt x="982" y="711"/>
                  </a:lnTo>
                  <a:lnTo>
                    <a:pt x="1000" y="664"/>
                  </a:lnTo>
                  <a:lnTo>
                    <a:pt x="1012" y="614"/>
                  </a:lnTo>
                  <a:lnTo>
                    <a:pt x="1020" y="563"/>
                  </a:lnTo>
                  <a:lnTo>
                    <a:pt x="1023" y="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p:nvSpPr>
          <p:spPr bwMode="auto">
            <a:xfrm>
              <a:off x="935" y="2367"/>
              <a:ext cx="151" cy="151"/>
            </a:xfrm>
            <a:custGeom>
              <a:avLst/>
              <a:gdLst>
                <a:gd name="T0" fmla="*/ 11 w 302"/>
                <a:gd name="T1" fmla="*/ 122 h 302"/>
                <a:gd name="T2" fmla="*/ 32 w 302"/>
                <a:gd name="T3" fmla="*/ 70 h 302"/>
                <a:gd name="T4" fmla="*/ 70 w 302"/>
                <a:gd name="T5" fmla="*/ 32 h 302"/>
                <a:gd name="T6" fmla="*/ 122 w 302"/>
                <a:gd name="T7" fmla="*/ 10 h 302"/>
                <a:gd name="T8" fmla="*/ 180 w 302"/>
                <a:gd name="T9" fmla="*/ 10 h 302"/>
                <a:gd name="T10" fmla="*/ 231 w 302"/>
                <a:gd name="T11" fmla="*/ 32 h 302"/>
                <a:gd name="T12" fmla="*/ 270 w 302"/>
                <a:gd name="T13" fmla="*/ 70 h 302"/>
                <a:gd name="T14" fmla="*/ 291 w 302"/>
                <a:gd name="T15" fmla="*/ 122 h 302"/>
                <a:gd name="T16" fmla="*/ 291 w 302"/>
                <a:gd name="T17" fmla="*/ 179 h 302"/>
                <a:gd name="T18" fmla="*/ 270 w 302"/>
                <a:gd name="T19" fmla="*/ 230 h 302"/>
                <a:gd name="T20" fmla="*/ 231 w 302"/>
                <a:gd name="T21" fmla="*/ 269 h 302"/>
                <a:gd name="T22" fmla="*/ 180 w 302"/>
                <a:gd name="T23" fmla="*/ 290 h 302"/>
                <a:gd name="T24" fmla="*/ 144 w 302"/>
                <a:gd name="T25" fmla="*/ 293 h 302"/>
                <a:gd name="T26" fmla="*/ 130 w 302"/>
                <a:gd name="T27" fmla="*/ 292 h 302"/>
                <a:gd name="T28" fmla="*/ 118 w 302"/>
                <a:gd name="T29" fmla="*/ 290 h 302"/>
                <a:gd name="T30" fmla="*/ 106 w 302"/>
                <a:gd name="T31" fmla="*/ 287 h 302"/>
                <a:gd name="T32" fmla="*/ 96 w 302"/>
                <a:gd name="T33" fmla="*/ 290 h 302"/>
                <a:gd name="T34" fmla="*/ 109 w 302"/>
                <a:gd name="T35" fmla="*/ 295 h 302"/>
                <a:gd name="T36" fmla="*/ 122 w 302"/>
                <a:gd name="T37" fmla="*/ 298 h 302"/>
                <a:gd name="T38" fmla="*/ 136 w 302"/>
                <a:gd name="T39" fmla="*/ 300 h 302"/>
                <a:gd name="T40" fmla="*/ 151 w 302"/>
                <a:gd name="T41" fmla="*/ 302 h 302"/>
                <a:gd name="T42" fmla="*/ 210 w 302"/>
                <a:gd name="T43" fmla="*/ 290 h 302"/>
                <a:gd name="T44" fmla="*/ 258 w 302"/>
                <a:gd name="T45" fmla="*/ 257 h 302"/>
                <a:gd name="T46" fmla="*/ 291 w 302"/>
                <a:gd name="T47" fmla="*/ 209 h 302"/>
                <a:gd name="T48" fmla="*/ 302 w 302"/>
                <a:gd name="T49" fmla="*/ 151 h 302"/>
                <a:gd name="T50" fmla="*/ 291 w 302"/>
                <a:gd name="T51" fmla="*/ 92 h 302"/>
                <a:gd name="T52" fmla="*/ 258 w 302"/>
                <a:gd name="T53" fmla="*/ 44 h 302"/>
                <a:gd name="T54" fmla="*/ 210 w 302"/>
                <a:gd name="T55" fmla="*/ 11 h 302"/>
                <a:gd name="T56" fmla="*/ 151 w 302"/>
                <a:gd name="T57" fmla="*/ 0 h 302"/>
                <a:gd name="T58" fmla="*/ 92 w 302"/>
                <a:gd name="T59" fmla="*/ 11 h 302"/>
                <a:gd name="T60" fmla="*/ 45 w 302"/>
                <a:gd name="T61" fmla="*/ 44 h 302"/>
                <a:gd name="T62" fmla="*/ 12 w 302"/>
                <a:gd name="T63" fmla="*/ 92 h 302"/>
                <a:gd name="T64" fmla="*/ 0 w 302"/>
                <a:gd name="T65" fmla="*/ 151 h 302"/>
                <a:gd name="T66" fmla="*/ 7 w 302"/>
                <a:gd name="T67" fmla="*/ 196 h 302"/>
                <a:gd name="T68" fmla="*/ 26 w 302"/>
                <a:gd name="T69" fmla="*/ 235 h 302"/>
                <a:gd name="T70" fmla="*/ 55 w 302"/>
                <a:gd name="T71" fmla="*/ 267 h 302"/>
                <a:gd name="T72" fmla="*/ 92 w 302"/>
                <a:gd name="T73" fmla="*/ 290 h 302"/>
                <a:gd name="T74" fmla="*/ 79 w 302"/>
                <a:gd name="T75" fmla="*/ 274 h 302"/>
                <a:gd name="T76" fmla="*/ 46 w 302"/>
                <a:gd name="T77" fmla="*/ 247 h 302"/>
                <a:gd name="T78" fmla="*/ 22 w 302"/>
                <a:gd name="T79" fmla="*/ 213 h 302"/>
                <a:gd name="T80" fmla="*/ 9 w 302"/>
                <a:gd name="T81" fmla="*/ 1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2" h="302">
                  <a:moveTo>
                    <a:pt x="8" y="151"/>
                  </a:moveTo>
                  <a:lnTo>
                    <a:pt x="11" y="122"/>
                  </a:lnTo>
                  <a:lnTo>
                    <a:pt x="20" y="95"/>
                  </a:lnTo>
                  <a:lnTo>
                    <a:pt x="32" y="70"/>
                  </a:lnTo>
                  <a:lnTo>
                    <a:pt x="50" y="49"/>
                  </a:lnTo>
                  <a:lnTo>
                    <a:pt x="70" y="32"/>
                  </a:lnTo>
                  <a:lnTo>
                    <a:pt x="96" y="19"/>
                  </a:lnTo>
                  <a:lnTo>
                    <a:pt x="122" y="10"/>
                  </a:lnTo>
                  <a:lnTo>
                    <a:pt x="151" y="8"/>
                  </a:lnTo>
                  <a:lnTo>
                    <a:pt x="180" y="10"/>
                  </a:lnTo>
                  <a:lnTo>
                    <a:pt x="206" y="19"/>
                  </a:lnTo>
                  <a:lnTo>
                    <a:pt x="231" y="32"/>
                  </a:lnTo>
                  <a:lnTo>
                    <a:pt x="253" y="49"/>
                  </a:lnTo>
                  <a:lnTo>
                    <a:pt x="270" y="70"/>
                  </a:lnTo>
                  <a:lnTo>
                    <a:pt x="283" y="95"/>
                  </a:lnTo>
                  <a:lnTo>
                    <a:pt x="291" y="122"/>
                  </a:lnTo>
                  <a:lnTo>
                    <a:pt x="294" y="151"/>
                  </a:lnTo>
                  <a:lnTo>
                    <a:pt x="291" y="179"/>
                  </a:lnTo>
                  <a:lnTo>
                    <a:pt x="283" y="206"/>
                  </a:lnTo>
                  <a:lnTo>
                    <a:pt x="270" y="230"/>
                  </a:lnTo>
                  <a:lnTo>
                    <a:pt x="253" y="251"/>
                  </a:lnTo>
                  <a:lnTo>
                    <a:pt x="231" y="269"/>
                  </a:lnTo>
                  <a:lnTo>
                    <a:pt x="206" y="282"/>
                  </a:lnTo>
                  <a:lnTo>
                    <a:pt x="180" y="290"/>
                  </a:lnTo>
                  <a:lnTo>
                    <a:pt x="151" y="293"/>
                  </a:lnTo>
                  <a:lnTo>
                    <a:pt x="144" y="293"/>
                  </a:lnTo>
                  <a:lnTo>
                    <a:pt x="137" y="292"/>
                  </a:lnTo>
                  <a:lnTo>
                    <a:pt x="130" y="292"/>
                  </a:lnTo>
                  <a:lnTo>
                    <a:pt x="125" y="291"/>
                  </a:lnTo>
                  <a:lnTo>
                    <a:pt x="118" y="290"/>
                  </a:lnTo>
                  <a:lnTo>
                    <a:pt x="112" y="288"/>
                  </a:lnTo>
                  <a:lnTo>
                    <a:pt x="106" y="287"/>
                  </a:lnTo>
                  <a:lnTo>
                    <a:pt x="100" y="284"/>
                  </a:lnTo>
                  <a:lnTo>
                    <a:pt x="96" y="290"/>
                  </a:lnTo>
                  <a:lnTo>
                    <a:pt x="103" y="292"/>
                  </a:lnTo>
                  <a:lnTo>
                    <a:pt x="109" y="295"/>
                  </a:lnTo>
                  <a:lnTo>
                    <a:pt x="115" y="297"/>
                  </a:lnTo>
                  <a:lnTo>
                    <a:pt x="122" y="298"/>
                  </a:lnTo>
                  <a:lnTo>
                    <a:pt x="129" y="299"/>
                  </a:lnTo>
                  <a:lnTo>
                    <a:pt x="136" y="300"/>
                  </a:lnTo>
                  <a:lnTo>
                    <a:pt x="144" y="302"/>
                  </a:lnTo>
                  <a:lnTo>
                    <a:pt x="151" y="302"/>
                  </a:lnTo>
                  <a:lnTo>
                    <a:pt x="181" y="298"/>
                  </a:lnTo>
                  <a:lnTo>
                    <a:pt x="210" y="290"/>
                  </a:lnTo>
                  <a:lnTo>
                    <a:pt x="235" y="276"/>
                  </a:lnTo>
                  <a:lnTo>
                    <a:pt x="258" y="257"/>
                  </a:lnTo>
                  <a:lnTo>
                    <a:pt x="277" y="235"/>
                  </a:lnTo>
                  <a:lnTo>
                    <a:pt x="291" y="209"/>
                  </a:lnTo>
                  <a:lnTo>
                    <a:pt x="299" y="181"/>
                  </a:lnTo>
                  <a:lnTo>
                    <a:pt x="302" y="151"/>
                  </a:lnTo>
                  <a:lnTo>
                    <a:pt x="299" y="121"/>
                  </a:lnTo>
                  <a:lnTo>
                    <a:pt x="291" y="92"/>
                  </a:lnTo>
                  <a:lnTo>
                    <a:pt x="277" y="67"/>
                  </a:lnTo>
                  <a:lnTo>
                    <a:pt x="258" y="44"/>
                  </a:lnTo>
                  <a:lnTo>
                    <a:pt x="235" y="25"/>
                  </a:lnTo>
                  <a:lnTo>
                    <a:pt x="210" y="11"/>
                  </a:lnTo>
                  <a:lnTo>
                    <a:pt x="181" y="3"/>
                  </a:lnTo>
                  <a:lnTo>
                    <a:pt x="151" y="0"/>
                  </a:lnTo>
                  <a:lnTo>
                    <a:pt x="121" y="3"/>
                  </a:lnTo>
                  <a:lnTo>
                    <a:pt x="92" y="11"/>
                  </a:lnTo>
                  <a:lnTo>
                    <a:pt x="67" y="25"/>
                  </a:lnTo>
                  <a:lnTo>
                    <a:pt x="45" y="44"/>
                  </a:lnTo>
                  <a:lnTo>
                    <a:pt x="26" y="67"/>
                  </a:lnTo>
                  <a:lnTo>
                    <a:pt x="12" y="92"/>
                  </a:lnTo>
                  <a:lnTo>
                    <a:pt x="4" y="121"/>
                  </a:lnTo>
                  <a:lnTo>
                    <a:pt x="0" y="151"/>
                  </a:lnTo>
                  <a:lnTo>
                    <a:pt x="2" y="174"/>
                  </a:lnTo>
                  <a:lnTo>
                    <a:pt x="7" y="196"/>
                  </a:lnTo>
                  <a:lnTo>
                    <a:pt x="15" y="216"/>
                  </a:lnTo>
                  <a:lnTo>
                    <a:pt x="26" y="235"/>
                  </a:lnTo>
                  <a:lnTo>
                    <a:pt x="39" y="252"/>
                  </a:lnTo>
                  <a:lnTo>
                    <a:pt x="55" y="267"/>
                  </a:lnTo>
                  <a:lnTo>
                    <a:pt x="73" y="280"/>
                  </a:lnTo>
                  <a:lnTo>
                    <a:pt x="92" y="290"/>
                  </a:lnTo>
                  <a:lnTo>
                    <a:pt x="97" y="283"/>
                  </a:lnTo>
                  <a:lnTo>
                    <a:pt x="79" y="274"/>
                  </a:lnTo>
                  <a:lnTo>
                    <a:pt x="61" y="262"/>
                  </a:lnTo>
                  <a:lnTo>
                    <a:pt x="46" y="247"/>
                  </a:lnTo>
                  <a:lnTo>
                    <a:pt x="34" y="231"/>
                  </a:lnTo>
                  <a:lnTo>
                    <a:pt x="22" y="213"/>
                  </a:lnTo>
                  <a:lnTo>
                    <a:pt x="15" y="193"/>
                  </a:lnTo>
                  <a:lnTo>
                    <a:pt x="9" y="173"/>
                  </a:lnTo>
                  <a:lnTo>
                    <a:pt x="8" y="15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p:nvSpPr>
          <p:spPr bwMode="auto">
            <a:xfrm>
              <a:off x="939" y="2371"/>
              <a:ext cx="143" cy="143"/>
            </a:xfrm>
            <a:custGeom>
              <a:avLst/>
              <a:gdLst>
                <a:gd name="T0" fmla="*/ 283 w 286"/>
                <a:gd name="T1" fmla="*/ 114 h 285"/>
                <a:gd name="T2" fmla="*/ 262 w 286"/>
                <a:gd name="T3" fmla="*/ 62 h 285"/>
                <a:gd name="T4" fmla="*/ 223 w 286"/>
                <a:gd name="T5" fmla="*/ 24 h 285"/>
                <a:gd name="T6" fmla="*/ 172 w 286"/>
                <a:gd name="T7" fmla="*/ 2 h 285"/>
                <a:gd name="T8" fmla="*/ 114 w 286"/>
                <a:gd name="T9" fmla="*/ 2 h 285"/>
                <a:gd name="T10" fmla="*/ 62 w 286"/>
                <a:gd name="T11" fmla="*/ 24 h 285"/>
                <a:gd name="T12" fmla="*/ 24 w 286"/>
                <a:gd name="T13" fmla="*/ 62 h 285"/>
                <a:gd name="T14" fmla="*/ 3 w 286"/>
                <a:gd name="T15" fmla="*/ 114 h 285"/>
                <a:gd name="T16" fmla="*/ 1 w 286"/>
                <a:gd name="T17" fmla="*/ 165 h 285"/>
                <a:gd name="T18" fmla="*/ 14 w 286"/>
                <a:gd name="T19" fmla="*/ 205 h 285"/>
                <a:gd name="T20" fmla="*/ 38 w 286"/>
                <a:gd name="T21" fmla="*/ 239 h 285"/>
                <a:gd name="T22" fmla="*/ 71 w 286"/>
                <a:gd name="T23" fmla="*/ 266 h 285"/>
                <a:gd name="T24" fmla="*/ 98 w 286"/>
                <a:gd name="T25" fmla="*/ 264 h 285"/>
                <a:gd name="T26" fmla="*/ 64 w 286"/>
                <a:gd name="T27" fmla="*/ 245 h 285"/>
                <a:gd name="T28" fmla="*/ 37 w 286"/>
                <a:gd name="T29" fmla="*/ 216 h 285"/>
                <a:gd name="T30" fmla="*/ 20 w 286"/>
                <a:gd name="T31" fmla="*/ 182 h 285"/>
                <a:gd name="T32" fmla="*/ 14 w 286"/>
                <a:gd name="T33" fmla="*/ 143 h 285"/>
                <a:gd name="T34" fmla="*/ 24 w 286"/>
                <a:gd name="T35" fmla="*/ 92 h 285"/>
                <a:gd name="T36" fmla="*/ 52 w 286"/>
                <a:gd name="T37" fmla="*/ 52 h 285"/>
                <a:gd name="T38" fmla="*/ 92 w 286"/>
                <a:gd name="T39" fmla="*/ 24 h 285"/>
                <a:gd name="T40" fmla="*/ 143 w 286"/>
                <a:gd name="T41" fmla="*/ 14 h 285"/>
                <a:gd name="T42" fmla="*/ 194 w 286"/>
                <a:gd name="T43" fmla="*/ 24 h 285"/>
                <a:gd name="T44" fmla="*/ 234 w 286"/>
                <a:gd name="T45" fmla="*/ 52 h 285"/>
                <a:gd name="T46" fmla="*/ 262 w 286"/>
                <a:gd name="T47" fmla="*/ 92 h 285"/>
                <a:gd name="T48" fmla="*/ 272 w 286"/>
                <a:gd name="T49" fmla="*/ 143 h 285"/>
                <a:gd name="T50" fmla="*/ 262 w 286"/>
                <a:gd name="T51" fmla="*/ 193 h 285"/>
                <a:gd name="T52" fmla="*/ 234 w 286"/>
                <a:gd name="T53" fmla="*/ 234 h 285"/>
                <a:gd name="T54" fmla="*/ 194 w 286"/>
                <a:gd name="T55" fmla="*/ 261 h 285"/>
                <a:gd name="T56" fmla="*/ 143 w 286"/>
                <a:gd name="T57" fmla="*/ 272 h 285"/>
                <a:gd name="T58" fmla="*/ 132 w 286"/>
                <a:gd name="T59" fmla="*/ 272 h 285"/>
                <a:gd name="T60" fmla="*/ 121 w 286"/>
                <a:gd name="T61" fmla="*/ 269 h 285"/>
                <a:gd name="T62" fmla="*/ 110 w 286"/>
                <a:gd name="T63" fmla="*/ 267 h 285"/>
                <a:gd name="T64" fmla="*/ 99 w 286"/>
                <a:gd name="T65" fmla="*/ 264 h 285"/>
                <a:gd name="T66" fmla="*/ 98 w 286"/>
                <a:gd name="T67" fmla="*/ 279 h 285"/>
                <a:gd name="T68" fmla="*/ 110 w 286"/>
                <a:gd name="T69" fmla="*/ 282 h 285"/>
                <a:gd name="T70" fmla="*/ 122 w 286"/>
                <a:gd name="T71" fmla="*/ 284 h 285"/>
                <a:gd name="T72" fmla="*/ 136 w 286"/>
                <a:gd name="T73" fmla="*/ 285 h 285"/>
                <a:gd name="T74" fmla="*/ 172 w 286"/>
                <a:gd name="T75" fmla="*/ 282 h 285"/>
                <a:gd name="T76" fmla="*/ 223 w 286"/>
                <a:gd name="T77" fmla="*/ 261 h 285"/>
                <a:gd name="T78" fmla="*/ 262 w 286"/>
                <a:gd name="T79" fmla="*/ 222 h 285"/>
                <a:gd name="T80" fmla="*/ 283 w 286"/>
                <a:gd name="T81" fmla="*/ 17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6" h="285">
                  <a:moveTo>
                    <a:pt x="286" y="143"/>
                  </a:moveTo>
                  <a:lnTo>
                    <a:pt x="283" y="114"/>
                  </a:lnTo>
                  <a:lnTo>
                    <a:pt x="275" y="87"/>
                  </a:lnTo>
                  <a:lnTo>
                    <a:pt x="262" y="62"/>
                  </a:lnTo>
                  <a:lnTo>
                    <a:pt x="245" y="41"/>
                  </a:lnTo>
                  <a:lnTo>
                    <a:pt x="223" y="24"/>
                  </a:lnTo>
                  <a:lnTo>
                    <a:pt x="198" y="11"/>
                  </a:lnTo>
                  <a:lnTo>
                    <a:pt x="172" y="2"/>
                  </a:lnTo>
                  <a:lnTo>
                    <a:pt x="143" y="0"/>
                  </a:lnTo>
                  <a:lnTo>
                    <a:pt x="114" y="2"/>
                  </a:lnTo>
                  <a:lnTo>
                    <a:pt x="88" y="11"/>
                  </a:lnTo>
                  <a:lnTo>
                    <a:pt x="62" y="24"/>
                  </a:lnTo>
                  <a:lnTo>
                    <a:pt x="42" y="41"/>
                  </a:lnTo>
                  <a:lnTo>
                    <a:pt x="24" y="62"/>
                  </a:lnTo>
                  <a:lnTo>
                    <a:pt x="12" y="87"/>
                  </a:lnTo>
                  <a:lnTo>
                    <a:pt x="3" y="114"/>
                  </a:lnTo>
                  <a:lnTo>
                    <a:pt x="0" y="143"/>
                  </a:lnTo>
                  <a:lnTo>
                    <a:pt x="1" y="165"/>
                  </a:lnTo>
                  <a:lnTo>
                    <a:pt x="7" y="185"/>
                  </a:lnTo>
                  <a:lnTo>
                    <a:pt x="14" y="205"/>
                  </a:lnTo>
                  <a:lnTo>
                    <a:pt x="26" y="223"/>
                  </a:lnTo>
                  <a:lnTo>
                    <a:pt x="38" y="239"/>
                  </a:lnTo>
                  <a:lnTo>
                    <a:pt x="53" y="254"/>
                  </a:lnTo>
                  <a:lnTo>
                    <a:pt x="71" y="266"/>
                  </a:lnTo>
                  <a:lnTo>
                    <a:pt x="89" y="275"/>
                  </a:lnTo>
                  <a:lnTo>
                    <a:pt x="98" y="264"/>
                  </a:lnTo>
                  <a:lnTo>
                    <a:pt x="81" y="256"/>
                  </a:lnTo>
                  <a:lnTo>
                    <a:pt x="64" y="245"/>
                  </a:lnTo>
                  <a:lnTo>
                    <a:pt x="50" y="231"/>
                  </a:lnTo>
                  <a:lnTo>
                    <a:pt x="37" y="216"/>
                  </a:lnTo>
                  <a:lnTo>
                    <a:pt x="28" y="200"/>
                  </a:lnTo>
                  <a:lnTo>
                    <a:pt x="20" y="182"/>
                  </a:lnTo>
                  <a:lnTo>
                    <a:pt x="15" y="163"/>
                  </a:lnTo>
                  <a:lnTo>
                    <a:pt x="14" y="143"/>
                  </a:lnTo>
                  <a:lnTo>
                    <a:pt x="16" y="116"/>
                  </a:lnTo>
                  <a:lnTo>
                    <a:pt x="24" y="92"/>
                  </a:lnTo>
                  <a:lnTo>
                    <a:pt x="36" y="70"/>
                  </a:lnTo>
                  <a:lnTo>
                    <a:pt x="52" y="52"/>
                  </a:lnTo>
                  <a:lnTo>
                    <a:pt x="71" y="36"/>
                  </a:lnTo>
                  <a:lnTo>
                    <a:pt x="92" y="24"/>
                  </a:lnTo>
                  <a:lnTo>
                    <a:pt x="117" y="16"/>
                  </a:lnTo>
                  <a:lnTo>
                    <a:pt x="143" y="14"/>
                  </a:lnTo>
                  <a:lnTo>
                    <a:pt x="170" y="16"/>
                  </a:lnTo>
                  <a:lnTo>
                    <a:pt x="194" y="24"/>
                  </a:lnTo>
                  <a:lnTo>
                    <a:pt x="216" y="36"/>
                  </a:lnTo>
                  <a:lnTo>
                    <a:pt x="234" y="52"/>
                  </a:lnTo>
                  <a:lnTo>
                    <a:pt x="250" y="70"/>
                  </a:lnTo>
                  <a:lnTo>
                    <a:pt x="262" y="92"/>
                  </a:lnTo>
                  <a:lnTo>
                    <a:pt x="270" y="116"/>
                  </a:lnTo>
                  <a:lnTo>
                    <a:pt x="272" y="143"/>
                  </a:lnTo>
                  <a:lnTo>
                    <a:pt x="270" y="169"/>
                  </a:lnTo>
                  <a:lnTo>
                    <a:pt x="262" y="193"/>
                  </a:lnTo>
                  <a:lnTo>
                    <a:pt x="250" y="215"/>
                  </a:lnTo>
                  <a:lnTo>
                    <a:pt x="234" y="234"/>
                  </a:lnTo>
                  <a:lnTo>
                    <a:pt x="216" y="250"/>
                  </a:lnTo>
                  <a:lnTo>
                    <a:pt x="194" y="261"/>
                  </a:lnTo>
                  <a:lnTo>
                    <a:pt x="170" y="269"/>
                  </a:lnTo>
                  <a:lnTo>
                    <a:pt x="143" y="272"/>
                  </a:lnTo>
                  <a:lnTo>
                    <a:pt x="137" y="272"/>
                  </a:lnTo>
                  <a:lnTo>
                    <a:pt x="132" y="272"/>
                  </a:lnTo>
                  <a:lnTo>
                    <a:pt x="126" y="270"/>
                  </a:lnTo>
                  <a:lnTo>
                    <a:pt x="121" y="269"/>
                  </a:lnTo>
                  <a:lnTo>
                    <a:pt x="115" y="268"/>
                  </a:lnTo>
                  <a:lnTo>
                    <a:pt x="110" y="267"/>
                  </a:lnTo>
                  <a:lnTo>
                    <a:pt x="105" y="266"/>
                  </a:lnTo>
                  <a:lnTo>
                    <a:pt x="99" y="264"/>
                  </a:lnTo>
                  <a:lnTo>
                    <a:pt x="92" y="276"/>
                  </a:lnTo>
                  <a:lnTo>
                    <a:pt x="98" y="279"/>
                  </a:lnTo>
                  <a:lnTo>
                    <a:pt x="104" y="280"/>
                  </a:lnTo>
                  <a:lnTo>
                    <a:pt x="110" y="282"/>
                  </a:lnTo>
                  <a:lnTo>
                    <a:pt x="117" y="283"/>
                  </a:lnTo>
                  <a:lnTo>
                    <a:pt x="122" y="284"/>
                  </a:lnTo>
                  <a:lnTo>
                    <a:pt x="129" y="284"/>
                  </a:lnTo>
                  <a:lnTo>
                    <a:pt x="136" y="285"/>
                  </a:lnTo>
                  <a:lnTo>
                    <a:pt x="143" y="285"/>
                  </a:lnTo>
                  <a:lnTo>
                    <a:pt x="172" y="282"/>
                  </a:lnTo>
                  <a:lnTo>
                    <a:pt x="198" y="274"/>
                  </a:lnTo>
                  <a:lnTo>
                    <a:pt x="223" y="261"/>
                  </a:lnTo>
                  <a:lnTo>
                    <a:pt x="245" y="243"/>
                  </a:lnTo>
                  <a:lnTo>
                    <a:pt x="262" y="222"/>
                  </a:lnTo>
                  <a:lnTo>
                    <a:pt x="275" y="198"/>
                  </a:lnTo>
                  <a:lnTo>
                    <a:pt x="283" y="171"/>
                  </a:lnTo>
                  <a:lnTo>
                    <a:pt x="28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p:nvSpPr>
          <p:spPr bwMode="auto">
            <a:xfrm>
              <a:off x="864" y="2666"/>
              <a:ext cx="15" cy="15"/>
            </a:xfrm>
            <a:custGeom>
              <a:avLst/>
              <a:gdLst>
                <a:gd name="T0" fmla="*/ 15 w 30"/>
                <a:gd name="T1" fmla="*/ 0 h 31"/>
                <a:gd name="T2" fmla="*/ 0 w 30"/>
                <a:gd name="T3" fmla="*/ 22 h 31"/>
                <a:gd name="T4" fmla="*/ 4 w 30"/>
                <a:gd name="T5" fmla="*/ 25 h 31"/>
                <a:gd name="T6" fmla="*/ 9 w 30"/>
                <a:gd name="T7" fmla="*/ 27 h 31"/>
                <a:gd name="T8" fmla="*/ 12 w 30"/>
                <a:gd name="T9" fmla="*/ 29 h 31"/>
                <a:gd name="T10" fmla="*/ 15 w 30"/>
                <a:gd name="T11" fmla="*/ 31 h 31"/>
                <a:gd name="T12" fmla="*/ 30 w 30"/>
                <a:gd name="T13" fmla="*/ 8 h 31"/>
                <a:gd name="T14" fmla="*/ 27 w 30"/>
                <a:gd name="T15" fmla="*/ 6 h 31"/>
                <a:gd name="T16" fmla="*/ 23 w 30"/>
                <a:gd name="T17" fmla="*/ 5 h 31"/>
                <a:gd name="T18" fmla="*/ 19 w 30"/>
                <a:gd name="T19" fmla="*/ 3 h 31"/>
                <a:gd name="T20" fmla="*/ 15 w 30"/>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15" y="0"/>
                  </a:moveTo>
                  <a:lnTo>
                    <a:pt x="0" y="22"/>
                  </a:lnTo>
                  <a:lnTo>
                    <a:pt x="4" y="25"/>
                  </a:lnTo>
                  <a:lnTo>
                    <a:pt x="9" y="27"/>
                  </a:lnTo>
                  <a:lnTo>
                    <a:pt x="12" y="29"/>
                  </a:lnTo>
                  <a:lnTo>
                    <a:pt x="15" y="31"/>
                  </a:lnTo>
                  <a:lnTo>
                    <a:pt x="30" y="8"/>
                  </a:lnTo>
                  <a:lnTo>
                    <a:pt x="27" y="6"/>
                  </a:lnTo>
                  <a:lnTo>
                    <a:pt x="23" y="5"/>
                  </a:lnTo>
                  <a:lnTo>
                    <a:pt x="19"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p:nvSpPr>
          <p:spPr bwMode="auto">
            <a:xfrm>
              <a:off x="872" y="2660"/>
              <a:ext cx="11" cy="10"/>
            </a:xfrm>
            <a:custGeom>
              <a:avLst/>
              <a:gdLst>
                <a:gd name="T0" fmla="*/ 23 w 23"/>
                <a:gd name="T1" fmla="*/ 8 h 19"/>
                <a:gd name="T2" fmla="*/ 20 w 23"/>
                <a:gd name="T3" fmla="*/ 6 h 19"/>
                <a:gd name="T4" fmla="*/ 17 w 23"/>
                <a:gd name="T5" fmla="*/ 3 h 19"/>
                <a:gd name="T6" fmla="*/ 13 w 23"/>
                <a:gd name="T7" fmla="*/ 2 h 19"/>
                <a:gd name="T8" fmla="*/ 10 w 23"/>
                <a:gd name="T9" fmla="*/ 0 h 19"/>
                <a:gd name="T10" fmla="*/ 0 w 23"/>
                <a:gd name="T11" fmla="*/ 11 h 19"/>
                <a:gd name="T12" fmla="*/ 4 w 23"/>
                <a:gd name="T13" fmla="*/ 14 h 19"/>
                <a:gd name="T14" fmla="*/ 8 w 23"/>
                <a:gd name="T15" fmla="*/ 16 h 19"/>
                <a:gd name="T16" fmla="*/ 12 w 23"/>
                <a:gd name="T17" fmla="*/ 17 h 19"/>
                <a:gd name="T18" fmla="*/ 15 w 23"/>
                <a:gd name="T19" fmla="*/ 19 h 19"/>
                <a:gd name="T20" fmla="*/ 23 w 23"/>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23" y="8"/>
                  </a:moveTo>
                  <a:lnTo>
                    <a:pt x="20" y="6"/>
                  </a:lnTo>
                  <a:lnTo>
                    <a:pt x="17" y="3"/>
                  </a:lnTo>
                  <a:lnTo>
                    <a:pt x="13" y="2"/>
                  </a:lnTo>
                  <a:lnTo>
                    <a:pt x="10" y="0"/>
                  </a:lnTo>
                  <a:lnTo>
                    <a:pt x="0" y="11"/>
                  </a:lnTo>
                  <a:lnTo>
                    <a:pt x="4" y="14"/>
                  </a:lnTo>
                  <a:lnTo>
                    <a:pt x="8" y="16"/>
                  </a:lnTo>
                  <a:lnTo>
                    <a:pt x="12" y="17"/>
                  </a:lnTo>
                  <a:lnTo>
                    <a:pt x="15" y="19"/>
                  </a:lnTo>
                  <a:lnTo>
                    <a:pt x="23"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p:nvSpPr>
          <p:spPr bwMode="auto">
            <a:xfrm>
              <a:off x="876" y="2512"/>
              <a:ext cx="107" cy="152"/>
            </a:xfrm>
            <a:custGeom>
              <a:avLst/>
              <a:gdLst>
                <a:gd name="T0" fmla="*/ 209 w 213"/>
                <a:gd name="T1" fmla="*/ 0 h 304"/>
                <a:gd name="T2" fmla="*/ 0 w 213"/>
                <a:gd name="T3" fmla="*/ 296 h 304"/>
                <a:gd name="T4" fmla="*/ 3 w 213"/>
                <a:gd name="T5" fmla="*/ 298 h 304"/>
                <a:gd name="T6" fmla="*/ 7 w 213"/>
                <a:gd name="T7" fmla="*/ 299 h 304"/>
                <a:gd name="T8" fmla="*/ 10 w 213"/>
                <a:gd name="T9" fmla="*/ 302 h 304"/>
                <a:gd name="T10" fmla="*/ 13 w 213"/>
                <a:gd name="T11" fmla="*/ 304 h 304"/>
                <a:gd name="T12" fmla="*/ 213 w 213"/>
                <a:gd name="T13" fmla="*/ 0 h 304"/>
                <a:gd name="T14" fmla="*/ 212 w 213"/>
                <a:gd name="T15" fmla="*/ 0 h 304"/>
                <a:gd name="T16" fmla="*/ 212 w 213"/>
                <a:gd name="T17" fmla="*/ 0 h 304"/>
                <a:gd name="T18" fmla="*/ 211 w 213"/>
                <a:gd name="T19" fmla="*/ 0 h 304"/>
                <a:gd name="T20" fmla="*/ 209 w 213"/>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304">
                  <a:moveTo>
                    <a:pt x="209" y="0"/>
                  </a:moveTo>
                  <a:lnTo>
                    <a:pt x="0" y="296"/>
                  </a:lnTo>
                  <a:lnTo>
                    <a:pt x="3" y="298"/>
                  </a:lnTo>
                  <a:lnTo>
                    <a:pt x="7" y="299"/>
                  </a:lnTo>
                  <a:lnTo>
                    <a:pt x="10" y="302"/>
                  </a:lnTo>
                  <a:lnTo>
                    <a:pt x="13" y="304"/>
                  </a:lnTo>
                  <a:lnTo>
                    <a:pt x="213" y="0"/>
                  </a:lnTo>
                  <a:lnTo>
                    <a:pt x="212" y="0"/>
                  </a:lnTo>
                  <a:lnTo>
                    <a:pt x="212" y="0"/>
                  </a:lnTo>
                  <a:lnTo>
                    <a:pt x="211" y="0"/>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p:nvSpPr>
          <p:spPr bwMode="auto">
            <a:xfrm>
              <a:off x="981" y="2509"/>
              <a:ext cx="4" cy="3"/>
            </a:xfrm>
            <a:custGeom>
              <a:avLst/>
              <a:gdLst>
                <a:gd name="T0" fmla="*/ 8 w 8"/>
                <a:gd name="T1" fmla="*/ 1 h 7"/>
                <a:gd name="T2" fmla="*/ 7 w 8"/>
                <a:gd name="T3" fmla="*/ 1 h 7"/>
                <a:gd name="T4" fmla="*/ 7 w 8"/>
                <a:gd name="T5" fmla="*/ 0 h 7"/>
                <a:gd name="T6" fmla="*/ 6 w 8"/>
                <a:gd name="T7" fmla="*/ 0 h 7"/>
                <a:gd name="T8" fmla="*/ 5 w 8"/>
                <a:gd name="T9" fmla="*/ 0 h 7"/>
                <a:gd name="T10" fmla="*/ 0 w 8"/>
                <a:gd name="T11" fmla="*/ 7 h 7"/>
                <a:gd name="T12" fmla="*/ 2 w 8"/>
                <a:gd name="T13" fmla="*/ 7 h 7"/>
                <a:gd name="T14" fmla="*/ 3 w 8"/>
                <a:gd name="T15" fmla="*/ 7 h 7"/>
                <a:gd name="T16" fmla="*/ 3 w 8"/>
                <a:gd name="T17" fmla="*/ 7 h 7"/>
                <a:gd name="T18" fmla="*/ 4 w 8"/>
                <a:gd name="T19" fmla="*/ 7 h 7"/>
                <a:gd name="T20" fmla="*/ 8 w 8"/>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8" y="1"/>
                  </a:moveTo>
                  <a:lnTo>
                    <a:pt x="7" y="1"/>
                  </a:lnTo>
                  <a:lnTo>
                    <a:pt x="7" y="0"/>
                  </a:lnTo>
                  <a:lnTo>
                    <a:pt x="6" y="0"/>
                  </a:lnTo>
                  <a:lnTo>
                    <a:pt x="5" y="0"/>
                  </a:lnTo>
                  <a:lnTo>
                    <a:pt x="0" y="7"/>
                  </a:lnTo>
                  <a:lnTo>
                    <a:pt x="2" y="7"/>
                  </a:lnTo>
                  <a:lnTo>
                    <a:pt x="3" y="7"/>
                  </a:lnTo>
                  <a:lnTo>
                    <a:pt x="3" y="7"/>
                  </a:lnTo>
                  <a:lnTo>
                    <a:pt x="4" y="7"/>
                  </a:lnTo>
                  <a:lnTo>
                    <a:pt x="8" y="1"/>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
            <p:cNvSpPr>
              <a:spLocks/>
            </p:cNvSpPr>
            <p:nvPr/>
          </p:nvSpPr>
          <p:spPr bwMode="auto">
            <a:xfrm>
              <a:off x="983" y="2503"/>
              <a:ext cx="6" cy="6"/>
            </a:xfrm>
            <a:custGeom>
              <a:avLst/>
              <a:gdLst>
                <a:gd name="T0" fmla="*/ 9 w 10"/>
                <a:gd name="T1" fmla="*/ 0 h 12"/>
                <a:gd name="T2" fmla="*/ 0 w 10"/>
                <a:gd name="T3" fmla="*/ 11 h 12"/>
                <a:gd name="T4" fmla="*/ 1 w 10"/>
                <a:gd name="T5" fmla="*/ 11 h 12"/>
                <a:gd name="T6" fmla="*/ 2 w 10"/>
                <a:gd name="T7" fmla="*/ 11 h 12"/>
                <a:gd name="T8" fmla="*/ 2 w 10"/>
                <a:gd name="T9" fmla="*/ 12 h 12"/>
                <a:gd name="T10" fmla="*/ 3 w 10"/>
                <a:gd name="T11" fmla="*/ 12 h 12"/>
                <a:gd name="T12" fmla="*/ 10 w 10"/>
                <a:gd name="T13" fmla="*/ 0 h 12"/>
                <a:gd name="T14" fmla="*/ 10 w 10"/>
                <a:gd name="T15" fmla="*/ 0 h 12"/>
                <a:gd name="T16" fmla="*/ 10 w 10"/>
                <a:gd name="T17" fmla="*/ 0 h 12"/>
                <a:gd name="T18" fmla="*/ 9 w 10"/>
                <a:gd name="T19" fmla="*/ 0 h 12"/>
                <a:gd name="T20" fmla="*/ 9 w 10"/>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9" y="0"/>
                  </a:moveTo>
                  <a:lnTo>
                    <a:pt x="0" y="11"/>
                  </a:lnTo>
                  <a:lnTo>
                    <a:pt x="1" y="11"/>
                  </a:lnTo>
                  <a:lnTo>
                    <a:pt x="2" y="11"/>
                  </a:lnTo>
                  <a:lnTo>
                    <a:pt x="2" y="12"/>
                  </a:lnTo>
                  <a:lnTo>
                    <a:pt x="3" y="12"/>
                  </a:lnTo>
                  <a:lnTo>
                    <a:pt x="10" y="0"/>
                  </a:lnTo>
                  <a:lnTo>
                    <a:pt x="10" y="0"/>
                  </a:lnTo>
                  <a:lnTo>
                    <a:pt x="10"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7"/>
            <p:cNvSpPr>
              <a:spLocks/>
            </p:cNvSpPr>
            <p:nvPr/>
          </p:nvSpPr>
          <p:spPr bwMode="auto">
            <a:xfrm>
              <a:off x="843" y="2217"/>
              <a:ext cx="126" cy="160"/>
            </a:xfrm>
            <a:custGeom>
              <a:avLst/>
              <a:gdLst>
                <a:gd name="T0" fmla="*/ 137 w 251"/>
                <a:gd name="T1" fmla="*/ 0 h 319"/>
                <a:gd name="T2" fmla="*/ 136 w 251"/>
                <a:gd name="T3" fmla="*/ 0 h 319"/>
                <a:gd name="T4" fmla="*/ 131 w 251"/>
                <a:gd name="T5" fmla="*/ 2 h 319"/>
                <a:gd name="T6" fmla="*/ 126 w 251"/>
                <a:gd name="T7" fmla="*/ 3 h 319"/>
                <a:gd name="T8" fmla="*/ 117 w 251"/>
                <a:gd name="T9" fmla="*/ 5 h 319"/>
                <a:gd name="T10" fmla="*/ 107 w 251"/>
                <a:gd name="T11" fmla="*/ 10 h 319"/>
                <a:gd name="T12" fmla="*/ 96 w 251"/>
                <a:gd name="T13" fmla="*/ 14 h 319"/>
                <a:gd name="T14" fmla="*/ 83 w 251"/>
                <a:gd name="T15" fmla="*/ 20 h 319"/>
                <a:gd name="T16" fmla="*/ 69 w 251"/>
                <a:gd name="T17" fmla="*/ 28 h 319"/>
                <a:gd name="T18" fmla="*/ 55 w 251"/>
                <a:gd name="T19" fmla="*/ 37 h 319"/>
                <a:gd name="T20" fmla="*/ 43 w 251"/>
                <a:gd name="T21" fmla="*/ 48 h 319"/>
                <a:gd name="T22" fmla="*/ 31 w 251"/>
                <a:gd name="T23" fmla="*/ 58 h 319"/>
                <a:gd name="T24" fmla="*/ 21 w 251"/>
                <a:gd name="T25" fmla="*/ 67 h 319"/>
                <a:gd name="T26" fmla="*/ 11 w 251"/>
                <a:gd name="T27" fmla="*/ 76 h 319"/>
                <a:gd name="T28" fmla="*/ 6 w 251"/>
                <a:gd name="T29" fmla="*/ 83 h 319"/>
                <a:gd name="T30" fmla="*/ 1 w 251"/>
                <a:gd name="T31" fmla="*/ 88 h 319"/>
                <a:gd name="T32" fmla="*/ 0 w 251"/>
                <a:gd name="T33" fmla="*/ 89 h 319"/>
                <a:gd name="T34" fmla="*/ 198 w 251"/>
                <a:gd name="T35" fmla="*/ 319 h 319"/>
                <a:gd name="T36" fmla="*/ 200 w 251"/>
                <a:gd name="T37" fmla="*/ 317 h 319"/>
                <a:gd name="T38" fmla="*/ 206 w 251"/>
                <a:gd name="T39" fmla="*/ 311 h 319"/>
                <a:gd name="T40" fmla="*/ 213 w 251"/>
                <a:gd name="T41" fmla="*/ 303 h 319"/>
                <a:gd name="T42" fmla="*/ 221 w 251"/>
                <a:gd name="T43" fmla="*/ 298 h 319"/>
                <a:gd name="T44" fmla="*/ 230 w 251"/>
                <a:gd name="T45" fmla="*/ 292 h 319"/>
                <a:gd name="T46" fmla="*/ 240 w 251"/>
                <a:gd name="T47" fmla="*/ 288 h 319"/>
                <a:gd name="T48" fmla="*/ 248 w 251"/>
                <a:gd name="T49" fmla="*/ 286 h 319"/>
                <a:gd name="T50" fmla="*/ 251 w 251"/>
                <a:gd name="T51" fmla="*/ 285 h 319"/>
                <a:gd name="T52" fmla="*/ 137 w 251"/>
                <a:gd name="T5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319">
                  <a:moveTo>
                    <a:pt x="137" y="0"/>
                  </a:moveTo>
                  <a:lnTo>
                    <a:pt x="136" y="0"/>
                  </a:lnTo>
                  <a:lnTo>
                    <a:pt x="131" y="2"/>
                  </a:lnTo>
                  <a:lnTo>
                    <a:pt x="126" y="3"/>
                  </a:lnTo>
                  <a:lnTo>
                    <a:pt x="117" y="5"/>
                  </a:lnTo>
                  <a:lnTo>
                    <a:pt x="107" y="10"/>
                  </a:lnTo>
                  <a:lnTo>
                    <a:pt x="96" y="14"/>
                  </a:lnTo>
                  <a:lnTo>
                    <a:pt x="83" y="20"/>
                  </a:lnTo>
                  <a:lnTo>
                    <a:pt x="69" y="28"/>
                  </a:lnTo>
                  <a:lnTo>
                    <a:pt x="55" y="37"/>
                  </a:lnTo>
                  <a:lnTo>
                    <a:pt x="43" y="48"/>
                  </a:lnTo>
                  <a:lnTo>
                    <a:pt x="31" y="58"/>
                  </a:lnTo>
                  <a:lnTo>
                    <a:pt x="21" y="67"/>
                  </a:lnTo>
                  <a:lnTo>
                    <a:pt x="11" y="76"/>
                  </a:lnTo>
                  <a:lnTo>
                    <a:pt x="6" y="83"/>
                  </a:lnTo>
                  <a:lnTo>
                    <a:pt x="1" y="88"/>
                  </a:lnTo>
                  <a:lnTo>
                    <a:pt x="0" y="89"/>
                  </a:lnTo>
                  <a:lnTo>
                    <a:pt x="198" y="319"/>
                  </a:lnTo>
                  <a:lnTo>
                    <a:pt x="200" y="317"/>
                  </a:lnTo>
                  <a:lnTo>
                    <a:pt x="206" y="311"/>
                  </a:lnTo>
                  <a:lnTo>
                    <a:pt x="213" y="303"/>
                  </a:lnTo>
                  <a:lnTo>
                    <a:pt x="221" y="298"/>
                  </a:lnTo>
                  <a:lnTo>
                    <a:pt x="230" y="292"/>
                  </a:lnTo>
                  <a:lnTo>
                    <a:pt x="240" y="288"/>
                  </a:lnTo>
                  <a:lnTo>
                    <a:pt x="248" y="286"/>
                  </a:lnTo>
                  <a:lnTo>
                    <a:pt x="251" y="285"/>
                  </a:lnTo>
                  <a:lnTo>
                    <a:pt x="137"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
            <p:cNvSpPr>
              <a:spLocks/>
            </p:cNvSpPr>
            <p:nvPr/>
          </p:nvSpPr>
          <p:spPr bwMode="auto">
            <a:xfrm>
              <a:off x="1042" y="2511"/>
              <a:ext cx="128" cy="159"/>
            </a:xfrm>
            <a:custGeom>
              <a:avLst/>
              <a:gdLst>
                <a:gd name="T0" fmla="*/ 121 w 256"/>
                <a:gd name="T1" fmla="*/ 318 h 318"/>
                <a:gd name="T2" fmla="*/ 123 w 256"/>
                <a:gd name="T3" fmla="*/ 318 h 318"/>
                <a:gd name="T4" fmla="*/ 127 w 256"/>
                <a:gd name="T5" fmla="*/ 316 h 318"/>
                <a:gd name="T6" fmla="*/ 133 w 256"/>
                <a:gd name="T7" fmla="*/ 314 h 318"/>
                <a:gd name="T8" fmla="*/ 142 w 256"/>
                <a:gd name="T9" fmla="*/ 312 h 318"/>
                <a:gd name="T10" fmla="*/ 151 w 256"/>
                <a:gd name="T11" fmla="*/ 307 h 318"/>
                <a:gd name="T12" fmla="*/ 163 w 256"/>
                <a:gd name="T13" fmla="*/ 303 h 318"/>
                <a:gd name="T14" fmla="*/ 176 w 256"/>
                <a:gd name="T15" fmla="*/ 296 h 318"/>
                <a:gd name="T16" fmla="*/ 189 w 256"/>
                <a:gd name="T17" fmla="*/ 288 h 318"/>
                <a:gd name="T18" fmla="*/ 203 w 256"/>
                <a:gd name="T19" fmla="*/ 278 h 318"/>
                <a:gd name="T20" fmla="*/ 216 w 256"/>
                <a:gd name="T21" fmla="*/ 268 h 318"/>
                <a:gd name="T22" fmla="*/ 227 w 256"/>
                <a:gd name="T23" fmla="*/ 258 h 318"/>
                <a:gd name="T24" fmla="*/ 237 w 256"/>
                <a:gd name="T25" fmla="*/ 247 h 318"/>
                <a:gd name="T26" fmla="*/ 245 w 256"/>
                <a:gd name="T27" fmla="*/ 239 h 318"/>
                <a:gd name="T28" fmla="*/ 252 w 256"/>
                <a:gd name="T29" fmla="*/ 231 h 318"/>
                <a:gd name="T30" fmla="*/ 255 w 256"/>
                <a:gd name="T31" fmla="*/ 227 h 318"/>
                <a:gd name="T32" fmla="*/ 256 w 256"/>
                <a:gd name="T33" fmla="*/ 226 h 318"/>
                <a:gd name="T34" fmla="*/ 52 w 256"/>
                <a:gd name="T35" fmla="*/ 0 h 318"/>
                <a:gd name="T36" fmla="*/ 50 w 256"/>
                <a:gd name="T37" fmla="*/ 2 h 318"/>
                <a:gd name="T38" fmla="*/ 45 w 256"/>
                <a:gd name="T39" fmla="*/ 8 h 318"/>
                <a:gd name="T40" fmla="*/ 38 w 256"/>
                <a:gd name="T41" fmla="*/ 16 h 318"/>
                <a:gd name="T42" fmla="*/ 30 w 256"/>
                <a:gd name="T43" fmla="*/ 23 h 318"/>
                <a:gd name="T44" fmla="*/ 22 w 256"/>
                <a:gd name="T45" fmla="*/ 29 h 318"/>
                <a:gd name="T46" fmla="*/ 12 w 256"/>
                <a:gd name="T47" fmla="*/ 33 h 318"/>
                <a:gd name="T48" fmla="*/ 4 w 256"/>
                <a:gd name="T49" fmla="*/ 36 h 318"/>
                <a:gd name="T50" fmla="*/ 0 w 256"/>
                <a:gd name="T51" fmla="*/ 37 h 318"/>
                <a:gd name="T52" fmla="*/ 121 w 256"/>
                <a:gd name="T53"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318">
                  <a:moveTo>
                    <a:pt x="121" y="318"/>
                  </a:moveTo>
                  <a:lnTo>
                    <a:pt x="123" y="318"/>
                  </a:lnTo>
                  <a:lnTo>
                    <a:pt x="127" y="316"/>
                  </a:lnTo>
                  <a:lnTo>
                    <a:pt x="133" y="314"/>
                  </a:lnTo>
                  <a:lnTo>
                    <a:pt x="142" y="312"/>
                  </a:lnTo>
                  <a:lnTo>
                    <a:pt x="151" y="307"/>
                  </a:lnTo>
                  <a:lnTo>
                    <a:pt x="163" y="303"/>
                  </a:lnTo>
                  <a:lnTo>
                    <a:pt x="176" y="296"/>
                  </a:lnTo>
                  <a:lnTo>
                    <a:pt x="189" y="288"/>
                  </a:lnTo>
                  <a:lnTo>
                    <a:pt x="203" y="278"/>
                  </a:lnTo>
                  <a:lnTo>
                    <a:pt x="216" y="268"/>
                  </a:lnTo>
                  <a:lnTo>
                    <a:pt x="227" y="258"/>
                  </a:lnTo>
                  <a:lnTo>
                    <a:pt x="237" y="247"/>
                  </a:lnTo>
                  <a:lnTo>
                    <a:pt x="245" y="239"/>
                  </a:lnTo>
                  <a:lnTo>
                    <a:pt x="252" y="231"/>
                  </a:lnTo>
                  <a:lnTo>
                    <a:pt x="255" y="227"/>
                  </a:lnTo>
                  <a:lnTo>
                    <a:pt x="256" y="226"/>
                  </a:lnTo>
                  <a:lnTo>
                    <a:pt x="52" y="0"/>
                  </a:lnTo>
                  <a:lnTo>
                    <a:pt x="50" y="2"/>
                  </a:lnTo>
                  <a:lnTo>
                    <a:pt x="45" y="8"/>
                  </a:lnTo>
                  <a:lnTo>
                    <a:pt x="38" y="16"/>
                  </a:lnTo>
                  <a:lnTo>
                    <a:pt x="30" y="23"/>
                  </a:lnTo>
                  <a:lnTo>
                    <a:pt x="22" y="29"/>
                  </a:lnTo>
                  <a:lnTo>
                    <a:pt x="12" y="33"/>
                  </a:lnTo>
                  <a:lnTo>
                    <a:pt x="4" y="36"/>
                  </a:lnTo>
                  <a:lnTo>
                    <a:pt x="0" y="37"/>
                  </a:lnTo>
                  <a:lnTo>
                    <a:pt x="121" y="31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9"/>
            <p:cNvSpPr>
              <a:spLocks/>
            </p:cNvSpPr>
            <p:nvPr/>
          </p:nvSpPr>
          <p:spPr bwMode="auto">
            <a:xfrm>
              <a:off x="943" y="2199"/>
              <a:ext cx="40" cy="152"/>
            </a:xfrm>
            <a:custGeom>
              <a:avLst/>
              <a:gdLst>
                <a:gd name="T0" fmla="*/ 0 w 81"/>
                <a:gd name="T1" fmla="*/ 8 h 304"/>
                <a:gd name="T2" fmla="*/ 81 w 81"/>
                <a:gd name="T3" fmla="*/ 304 h 304"/>
                <a:gd name="T4" fmla="*/ 23 w 81"/>
                <a:gd name="T5" fmla="*/ 0 h 304"/>
                <a:gd name="T6" fmla="*/ 0 w 81"/>
                <a:gd name="T7" fmla="*/ 8 h 304"/>
              </a:gdLst>
              <a:ahLst/>
              <a:cxnLst>
                <a:cxn ang="0">
                  <a:pos x="T0" y="T1"/>
                </a:cxn>
                <a:cxn ang="0">
                  <a:pos x="T2" y="T3"/>
                </a:cxn>
                <a:cxn ang="0">
                  <a:pos x="T4" y="T5"/>
                </a:cxn>
                <a:cxn ang="0">
                  <a:pos x="T6" y="T7"/>
                </a:cxn>
              </a:cxnLst>
              <a:rect l="0" t="0" r="r" b="b"/>
              <a:pathLst>
                <a:path w="81" h="304">
                  <a:moveTo>
                    <a:pt x="0" y="8"/>
                  </a:moveTo>
                  <a:lnTo>
                    <a:pt x="81" y="304"/>
                  </a:lnTo>
                  <a:lnTo>
                    <a:pt x="23" y="0"/>
                  </a:lnTo>
                  <a:lnTo>
                    <a:pt x="0" y="8"/>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p:cNvSpPr>
              <a:spLocks/>
            </p:cNvSpPr>
            <p:nvPr/>
          </p:nvSpPr>
          <p:spPr bwMode="auto">
            <a:xfrm>
              <a:off x="1030" y="2534"/>
              <a:ext cx="45" cy="151"/>
            </a:xfrm>
            <a:custGeom>
              <a:avLst/>
              <a:gdLst>
                <a:gd name="T0" fmla="*/ 90 w 90"/>
                <a:gd name="T1" fmla="*/ 292 h 302"/>
                <a:gd name="T2" fmla="*/ 0 w 90"/>
                <a:gd name="T3" fmla="*/ 0 h 302"/>
                <a:gd name="T4" fmla="*/ 67 w 90"/>
                <a:gd name="T5" fmla="*/ 302 h 302"/>
                <a:gd name="T6" fmla="*/ 90 w 90"/>
                <a:gd name="T7" fmla="*/ 292 h 302"/>
              </a:gdLst>
              <a:ahLst/>
              <a:cxnLst>
                <a:cxn ang="0">
                  <a:pos x="T0" y="T1"/>
                </a:cxn>
                <a:cxn ang="0">
                  <a:pos x="T2" y="T3"/>
                </a:cxn>
                <a:cxn ang="0">
                  <a:pos x="T4" y="T5"/>
                </a:cxn>
                <a:cxn ang="0">
                  <a:pos x="T6" y="T7"/>
                </a:cxn>
              </a:cxnLst>
              <a:rect l="0" t="0" r="r" b="b"/>
              <a:pathLst>
                <a:path w="90" h="302">
                  <a:moveTo>
                    <a:pt x="90" y="292"/>
                  </a:moveTo>
                  <a:lnTo>
                    <a:pt x="0" y="0"/>
                  </a:lnTo>
                  <a:lnTo>
                    <a:pt x="67" y="302"/>
                  </a:lnTo>
                  <a:lnTo>
                    <a:pt x="90" y="292"/>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p:cNvSpPr>
              <a:spLocks/>
            </p:cNvSpPr>
            <p:nvPr/>
          </p:nvSpPr>
          <p:spPr bwMode="auto">
            <a:xfrm>
              <a:off x="1069" y="2243"/>
              <a:ext cx="113" cy="129"/>
            </a:xfrm>
            <a:custGeom>
              <a:avLst/>
              <a:gdLst>
                <a:gd name="T0" fmla="*/ 178 w 227"/>
                <a:gd name="T1" fmla="*/ 0 h 258"/>
                <a:gd name="T2" fmla="*/ 0 w 227"/>
                <a:gd name="T3" fmla="*/ 249 h 258"/>
                <a:gd name="T4" fmla="*/ 6 w 227"/>
                <a:gd name="T5" fmla="*/ 258 h 258"/>
                <a:gd name="T6" fmla="*/ 227 w 227"/>
                <a:gd name="T7" fmla="*/ 46 h 258"/>
                <a:gd name="T8" fmla="*/ 178 w 227"/>
                <a:gd name="T9" fmla="*/ 0 h 258"/>
              </a:gdLst>
              <a:ahLst/>
              <a:cxnLst>
                <a:cxn ang="0">
                  <a:pos x="T0" y="T1"/>
                </a:cxn>
                <a:cxn ang="0">
                  <a:pos x="T2" y="T3"/>
                </a:cxn>
                <a:cxn ang="0">
                  <a:pos x="T4" y="T5"/>
                </a:cxn>
                <a:cxn ang="0">
                  <a:pos x="T6" y="T7"/>
                </a:cxn>
                <a:cxn ang="0">
                  <a:pos x="T8" y="T9"/>
                </a:cxn>
              </a:cxnLst>
              <a:rect l="0" t="0" r="r" b="b"/>
              <a:pathLst>
                <a:path w="227" h="258">
                  <a:moveTo>
                    <a:pt x="178" y="0"/>
                  </a:moveTo>
                  <a:lnTo>
                    <a:pt x="0" y="249"/>
                  </a:lnTo>
                  <a:lnTo>
                    <a:pt x="6" y="258"/>
                  </a:lnTo>
                  <a:lnTo>
                    <a:pt x="227" y="46"/>
                  </a:lnTo>
                  <a:lnTo>
                    <a:pt x="178" y="0"/>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p:cNvSpPr>
              <a:spLocks/>
            </p:cNvSpPr>
            <p:nvPr/>
          </p:nvSpPr>
          <p:spPr bwMode="auto">
            <a:xfrm>
              <a:off x="815" y="2496"/>
              <a:ext cx="119" cy="124"/>
            </a:xfrm>
            <a:custGeom>
              <a:avLst/>
              <a:gdLst>
                <a:gd name="T0" fmla="*/ 45 w 238"/>
                <a:gd name="T1" fmla="*/ 247 h 247"/>
                <a:gd name="T2" fmla="*/ 238 w 238"/>
                <a:gd name="T3" fmla="*/ 9 h 247"/>
                <a:gd name="T4" fmla="*/ 232 w 238"/>
                <a:gd name="T5" fmla="*/ 0 h 247"/>
                <a:gd name="T6" fmla="*/ 0 w 238"/>
                <a:gd name="T7" fmla="*/ 200 h 247"/>
                <a:gd name="T8" fmla="*/ 45 w 238"/>
                <a:gd name="T9" fmla="*/ 247 h 247"/>
              </a:gdLst>
              <a:ahLst/>
              <a:cxnLst>
                <a:cxn ang="0">
                  <a:pos x="T0" y="T1"/>
                </a:cxn>
                <a:cxn ang="0">
                  <a:pos x="T2" y="T3"/>
                </a:cxn>
                <a:cxn ang="0">
                  <a:pos x="T4" y="T5"/>
                </a:cxn>
                <a:cxn ang="0">
                  <a:pos x="T6" y="T7"/>
                </a:cxn>
                <a:cxn ang="0">
                  <a:pos x="T8" y="T9"/>
                </a:cxn>
              </a:cxnLst>
              <a:rect l="0" t="0" r="r" b="b"/>
              <a:pathLst>
                <a:path w="238" h="247">
                  <a:moveTo>
                    <a:pt x="45" y="247"/>
                  </a:moveTo>
                  <a:lnTo>
                    <a:pt x="238" y="9"/>
                  </a:lnTo>
                  <a:lnTo>
                    <a:pt x="232" y="0"/>
                  </a:lnTo>
                  <a:lnTo>
                    <a:pt x="0" y="200"/>
                  </a:lnTo>
                  <a:lnTo>
                    <a:pt x="45" y="247"/>
                  </a:lnTo>
                  <a:close/>
                </a:path>
              </a:pathLst>
            </a:custGeom>
            <a:solidFill>
              <a:srgbClr val="68A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p:cNvSpPr>
              <a:spLocks/>
            </p:cNvSpPr>
            <p:nvPr/>
          </p:nvSpPr>
          <p:spPr bwMode="auto">
            <a:xfrm>
              <a:off x="871" y="2242"/>
              <a:ext cx="78" cy="115"/>
            </a:xfrm>
            <a:custGeom>
              <a:avLst/>
              <a:gdLst>
                <a:gd name="T0" fmla="*/ 0 w 157"/>
                <a:gd name="T1" fmla="*/ 39 h 229"/>
                <a:gd name="T2" fmla="*/ 46 w 157"/>
                <a:gd name="T3" fmla="*/ 0 h 229"/>
                <a:gd name="T4" fmla="*/ 157 w 157"/>
                <a:gd name="T5" fmla="*/ 229 h 229"/>
                <a:gd name="T6" fmla="*/ 0 w 157"/>
                <a:gd name="T7" fmla="*/ 39 h 229"/>
              </a:gdLst>
              <a:ahLst/>
              <a:cxnLst>
                <a:cxn ang="0">
                  <a:pos x="T0" y="T1"/>
                </a:cxn>
                <a:cxn ang="0">
                  <a:pos x="T2" y="T3"/>
                </a:cxn>
                <a:cxn ang="0">
                  <a:pos x="T4" y="T5"/>
                </a:cxn>
                <a:cxn ang="0">
                  <a:pos x="T6" y="T7"/>
                </a:cxn>
              </a:cxnLst>
              <a:rect l="0" t="0" r="r" b="b"/>
              <a:pathLst>
                <a:path w="157" h="229">
                  <a:moveTo>
                    <a:pt x="0" y="39"/>
                  </a:moveTo>
                  <a:lnTo>
                    <a:pt x="46" y="0"/>
                  </a:lnTo>
                  <a:lnTo>
                    <a:pt x="157" y="22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p:cNvSpPr>
            <p:nvPr/>
          </p:nvSpPr>
          <p:spPr bwMode="auto">
            <a:xfrm>
              <a:off x="1061" y="2534"/>
              <a:ext cx="83" cy="115"/>
            </a:xfrm>
            <a:custGeom>
              <a:avLst/>
              <a:gdLst>
                <a:gd name="T0" fmla="*/ 0 w 165"/>
                <a:gd name="T1" fmla="*/ 0 h 229"/>
                <a:gd name="T2" fmla="*/ 110 w 165"/>
                <a:gd name="T3" fmla="*/ 229 h 229"/>
                <a:gd name="T4" fmla="*/ 165 w 165"/>
                <a:gd name="T5" fmla="*/ 191 h 229"/>
                <a:gd name="T6" fmla="*/ 0 w 165"/>
                <a:gd name="T7" fmla="*/ 0 h 229"/>
              </a:gdLst>
              <a:ahLst/>
              <a:cxnLst>
                <a:cxn ang="0">
                  <a:pos x="T0" y="T1"/>
                </a:cxn>
                <a:cxn ang="0">
                  <a:pos x="T2" y="T3"/>
                </a:cxn>
                <a:cxn ang="0">
                  <a:pos x="T4" y="T5"/>
                </a:cxn>
                <a:cxn ang="0">
                  <a:pos x="T6" y="T7"/>
                </a:cxn>
              </a:cxnLst>
              <a:rect l="0" t="0" r="r" b="b"/>
              <a:pathLst>
                <a:path w="165" h="229">
                  <a:moveTo>
                    <a:pt x="0" y="0"/>
                  </a:moveTo>
                  <a:lnTo>
                    <a:pt x="110" y="229"/>
                  </a:lnTo>
                  <a:lnTo>
                    <a:pt x="165" y="1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59" y="5155328"/>
            <a:ext cx="1163385" cy="1163385"/>
          </a:xfrm>
          <a:prstGeom prst="rect">
            <a:avLst/>
          </a:prstGeom>
        </p:spPr>
      </p:pic>
      <p:sp>
        <p:nvSpPr>
          <p:cNvPr id="73" name="TextBox 72"/>
          <p:cNvSpPr txBox="1"/>
          <p:nvPr/>
        </p:nvSpPr>
        <p:spPr>
          <a:xfrm>
            <a:off x="1894416" y="4028804"/>
            <a:ext cx="3263542" cy="1015663"/>
          </a:xfrm>
          <a:prstGeom prst="rect">
            <a:avLst/>
          </a:prstGeom>
          <a:noFill/>
        </p:spPr>
        <p:txBody>
          <a:bodyPr wrap="square" rtlCol="0">
            <a:spAutoFit/>
          </a:bodyPr>
          <a:lstStyle/>
          <a:p>
            <a:r>
              <a:rPr lang="en-US" sz="2000" dirty="0">
                <a:latin typeface="vtks distress" panose="02000000000000000000" pitchFamily="2" charset="0"/>
              </a:rPr>
              <a:t>A free CD of this message will be available following the service</a:t>
            </a:r>
          </a:p>
        </p:txBody>
      </p:sp>
      <p:sp>
        <p:nvSpPr>
          <p:cNvPr id="74" name="TextBox 73"/>
          <p:cNvSpPr txBox="1"/>
          <p:nvPr/>
        </p:nvSpPr>
        <p:spPr>
          <a:xfrm>
            <a:off x="1897731" y="5224808"/>
            <a:ext cx="3263542" cy="1015663"/>
          </a:xfrm>
          <a:prstGeom prst="rect">
            <a:avLst/>
          </a:prstGeom>
          <a:noFill/>
        </p:spPr>
        <p:txBody>
          <a:bodyPr wrap="square" rtlCol="0">
            <a:spAutoFit/>
          </a:bodyPr>
          <a:lstStyle/>
          <a:p>
            <a:r>
              <a:rPr lang="en-US" sz="2000" dirty="0">
                <a:latin typeface="vtks distress" panose="02000000000000000000" pitchFamily="2" charset="0"/>
              </a:rPr>
              <a:t>It will also be available for podcast later this week at calvaryokc.com</a:t>
            </a:r>
          </a:p>
        </p:txBody>
      </p:sp>
      <p:sp>
        <p:nvSpPr>
          <p:cNvPr id="45" name="TextBox 44"/>
          <p:cNvSpPr txBox="1"/>
          <p:nvPr/>
        </p:nvSpPr>
        <p:spPr>
          <a:xfrm>
            <a:off x="5368174" y="1270494"/>
            <a:ext cx="793141" cy="1200329"/>
          </a:xfrm>
          <a:prstGeom prst="rect">
            <a:avLst/>
          </a:prstGeom>
          <a:gradFill flip="none" rotWithShape="1">
            <a:gsLst>
              <a:gs pos="0">
                <a:schemeClr val="bg1"/>
              </a:gs>
              <a:gs pos="12000">
                <a:schemeClr val="bg2"/>
              </a:gs>
              <a:gs pos="26000">
                <a:schemeClr val="accent5">
                  <a:lumMod val="75000"/>
                </a:schemeClr>
              </a:gs>
              <a:gs pos="97000">
                <a:schemeClr val="bg1"/>
              </a:gs>
            </a:gsLst>
            <a:lin ang="1200000" scaled="0"/>
            <a:tileRect/>
          </a:gradFill>
          <a:effectLst>
            <a:softEdge rad="63500"/>
          </a:effectLst>
        </p:spPr>
        <p:txBody>
          <a:bodyPr wrap="square" rtlCol="0">
            <a:spAutoFit/>
          </a:bodyPr>
          <a:lstStyle/>
          <a:p>
            <a:r>
              <a:rPr lang="en-US" sz="72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46363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5447645"/>
          </a:xfrm>
          <a:prstGeom prst="rect">
            <a:avLst/>
          </a:prstGeom>
          <a:noFill/>
        </p:spPr>
        <p:txBody>
          <a:bodyPr wrap="square" rtlCol="0">
            <a:spAutoFit/>
          </a:bodyPr>
          <a:lstStyle/>
          <a:p>
            <a:r>
              <a:rPr lang="en-US" sz="2900" dirty="0">
                <a:solidFill>
                  <a:schemeClr val="accent2">
                    <a:lumMod val="50000"/>
                  </a:schemeClr>
                </a:solidFill>
              </a:rPr>
              <a:t>St. Basil the Great (AD 330?-379) -</a:t>
            </a:r>
            <a:r>
              <a:rPr lang="en-US" sz="2900" dirty="0"/>
              <a:t> “The labors of the farm do not seem strange to the farmer; the storm at sea is not unexpected by the sailor; sweat causes no wonder to the hired laborer; and so to those who have chosen to live the life of piety the afflictions of this world are not unforeseen.  Nay, to each of the aforesaid is joined a labor that is appropriate </a:t>
            </a:r>
            <a:endParaRPr lang="en-US" sz="29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39181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4555093"/>
          </a:xfrm>
          <a:prstGeom prst="rect">
            <a:avLst/>
          </a:prstGeom>
          <a:noFill/>
        </p:spPr>
        <p:txBody>
          <a:bodyPr wrap="square" rtlCol="0">
            <a:spAutoFit/>
          </a:bodyPr>
          <a:lstStyle/>
          <a:p>
            <a:r>
              <a:rPr lang="en-US" sz="2900" dirty="0">
                <a:solidFill>
                  <a:schemeClr val="accent2">
                    <a:lumMod val="50000"/>
                  </a:schemeClr>
                </a:solidFill>
              </a:rPr>
              <a:t>St. Basil the Great (AD 330?-379) -</a:t>
            </a:r>
            <a:r>
              <a:rPr lang="en-US" sz="2900" dirty="0"/>
              <a:t> and well known to those who share it – a labor that is not chosen for its own sake, but for the enjoyment of expected blessings.  For hopes, which hold and weld together man's entire life, give consolation for the hardships which fall to the lot of each of these.”</a:t>
            </a:r>
            <a:endParaRPr lang="en-US" sz="29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34564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387384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1938992"/>
          </a:xfrm>
          <a:prstGeom prst="rect">
            <a:avLst/>
          </a:prstGeom>
          <a:noFill/>
        </p:spPr>
        <p:txBody>
          <a:bodyPr wrap="square" rtlCol="0">
            <a:spAutoFit/>
          </a:bodyPr>
          <a:lstStyle/>
          <a:p>
            <a:r>
              <a:rPr lang="en-US" sz="3000" dirty="0">
                <a:solidFill>
                  <a:schemeClr val="accent2">
                    <a:lumMod val="50000"/>
                  </a:schemeClr>
                </a:solidFill>
              </a:rPr>
              <a:t>G. K. Chesterton - </a:t>
            </a:r>
            <a:r>
              <a:rPr lang="en-US" sz="3000" dirty="0"/>
              <a:t>“Christianity has not been tried and found wanting; it has been found difficult and not tried.”</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47F03359-394C-4F96-83D7-428838451D35}"/>
              </a:ext>
            </a:extLst>
          </p:cNvPr>
          <p:cNvSpPr txBox="1"/>
          <p:nvPr/>
        </p:nvSpPr>
        <p:spPr>
          <a:xfrm>
            <a:off x="501712" y="2371508"/>
            <a:ext cx="8258133" cy="1938992"/>
          </a:xfrm>
          <a:prstGeom prst="rect">
            <a:avLst/>
          </a:prstGeom>
          <a:noFill/>
        </p:spPr>
        <p:txBody>
          <a:bodyPr wrap="square" rtlCol="0">
            <a:spAutoFit/>
          </a:bodyPr>
          <a:lstStyle/>
          <a:p>
            <a:r>
              <a:rPr lang="en-US" sz="3000" dirty="0"/>
              <a:t>2 Cor. 12:9 (NIV) - Therefore I will boast all </a:t>
            </a:r>
            <a:r>
              <a:rPr lang="en-US" sz="3000" dirty="0">
                <a:solidFill>
                  <a:schemeClr val="accent2">
                    <a:lumMod val="50000"/>
                  </a:schemeClr>
                </a:solidFill>
              </a:rPr>
              <a:t>the more gladly about my weaknesses, so that Christ’s power may rest on me.</a:t>
            </a:r>
          </a:p>
        </p:txBody>
      </p:sp>
    </p:spTree>
    <p:extLst>
      <p:ext uri="{BB962C8B-B14F-4D97-AF65-F5344CB8AC3E}">
        <p14:creationId xmlns:p14="http://schemas.microsoft.com/office/powerpoint/2010/main" val="387385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289505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4031873"/>
          </a:xfrm>
          <a:prstGeom prst="rect">
            <a:avLst/>
          </a:prstGeom>
          <a:noFill/>
        </p:spPr>
        <p:txBody>
          <a:bodyPr wrap="square" rtlCol="0">
            <a:spAutoFit/>
          </a:bodyPr>
          <a:lstStyle/>
          <a:p>
            <a:r>
              <a:rPr lang="en-US" sz="3200" dirty="0"/>
              <a:t>Acts 9:15-16 - </a:t>
            </a:r>
            <a:r>
              <a:rPr lang="en-US" sz="3200" baseline="30000" dirty="0"/>
              <a:t>15</a:t>
            </a:r>
            <a:r>
              <a:rPr lang="en-US" sz="3200" dirty="0"/>
              <a:t> </a:t>
            </a:r>
            <a:r>
              <a:rPr lang="en-US" sz="3200" dirty="0">
                <a:solidFill>
                  <a:schemeClr val="accent2">
                    <a:lumMod val="50000"/>
                  </a:schemeClr>
                </a:solidFill>
              </a:rPr>
              <a:t>But the Lord said to him, “Go, for he is a chosen vessel of Mine to bear My name before Gentiles, kings, and the children of Israel. </a:t>
            </a:r>
            <a:r>
              <a:rPr lang="en-US" sz="3200" baseline="30000" dirty="0"/>
              <a:t>16</a:t>
            </a:r>
            <a:r>
              <a:rPr lang="en-US" sz="3200" dirty="0"/>
              <a:t> </a:t>
            </a:r>
            <a:r>
              <a:rPr lang="en-US" sz="3200" dirty="0">
                <a:solidFill>
                  <a:schemeClr val="accent2">
                    <a:lumMod val="50000"/>
                  </a:schemeClr>
                </a:solidFill>
              </a:rPr>
              <a:t>For I will show him how many things he must suffer for My name's sake.”</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91934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86192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2062103"/>
          </a:xfrm>
          <a:prstGeom prst="rect">
            <a:avLst/>
          </a:prstGeom>
          <a:noFill/>
        </p:spPr>
        <p:txBody>
          <a:bodyPr wrap="square" rtlCol="0">
            <a:spAutoFit/>
          </a:bodyPr>
          <a:lstStyle/>
          <a:p>
            <a:r>
              <a:rPr lang="en-US" sz="3200" dirty="0"/>
              <a:t>NLT - </a:t>
            </a:r>
            <a:r>
              <a:rPr lang="en-US" sz="3200" dirty="0">
                <a:solidFill>
                  <a:schemeClr val="accent2">
                    <a:lumMod val="50000"/>
                  </a:schemeClr>
                </a:solidFill>
              </a:rPr>
              <a:t>Who is weak without my feeling that weakness? Who is led astray, and I do not burn with anger?</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67B0C3A5-9C7E-4F95-9135-8B78F63F7E47}"/>
              </a:ext>
            </a:extLst>
          </p:cNvPr>
          <p:cNvSpPr txBox="1"/>
          <p:nvPr/>
        </p:nvSpPr>
        <p:spPr>
          <a:xfrm>
            <a:off x="508058" y="2527544"/>
            <a:ext cx="8258133" cy="3046988"/>
          </a:xfrm>
          <a:prstGeom prst="rect">
            <a:avLst/>
          </a:prstGeom>
          <a:noFill/>
        </p:spPr>
        <p:txBody>
          <a:bodyPr wrap="square" rtlCol="0">
            <a:spAutoFit/>
          </a:bodyPr>
          <a:lstStyle/>
          <a:p>
            <a:r>
              <a:rPr lang="en-US" sz="3200" dirty="0"/>
              <a:t>Phillips - </a:t>
            </a:r>
            <a:r>
              <a:rPr lang="en-US" sz="3200" dirty="0">
                <a:solidFill>
                  <a:schemeClr val="accent2">
                    <a:lumMod val="50000"/>
                  </a:schemeClr>
                </a:solidFill>
              </a:rPr>
              <a:t>Do you think anyone is weak without my feeling his weakness? Does anyone have his faith upset without my longing to restore him?</a:t>
            </a:r>
            <a:endParaRPr lang="en-US" sz="4800" dirty="0">
              <a:solidFill>
                <a:schemeClr val="accent2">
                  <a:lumMod val="50000"/>
                </a:schemeClr>
              </a:solidFill>
            </a:endParaRPr>
          </a:p>
        </p:txBody>
      </p:sp>
    </p:spTree>
    <p:extLst>
      <p:ext uri="{BB962C8B-B14F-4D97-AF65-F5344CB8AC3E}">
        <p14:creationId xmlns:p14="http://schemas.microsoft.com/office/powerpoint/2010/main" val="350370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par>
                                <p:cTn id="13" presetID="3" presetClass="emph" presetSubtype="2" fill="hold" grpId="0" nodeType="withEffect">
                                  <p:stCondLst>
                                    <p:cond delay="0"/>
                                  </p:stCondLst>
                                  <p:childTnLst>
                                    <p:animClr clrSpc="rgb" dir="cw">
                                      <p:cBhvr override="childStyle">
                                        <p:cTn id="14" dur="2000" fill="hold"/>
                                        <p:tgtEl>
                                          <p:spTgt spid="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1357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Picture 3">
            <a:extLst>
              <a:ext uri="{FF2B5EF4-FFF2-40B4-BE49-F238E27FC236}">
                <a16:creationId xmlns:a16="http://schemas.microsoft.com/office/drawing/2014/main" id="{797CE575-6D2A-499D-814B-BA5F30BCB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73" y="532622"/>
            <a:ext cx="7557025" cy="503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5" name="Text Box 4">
            <a:extLst>
              <a:ext uri="{FF2B5EF4-FFF2-40B4-BE49-F238E27FC236}">
                <a16:creationId xmlns:a16="http://schemas.microsoft.com/office/drawing/2014/main" id="{F127A587-038C-4D3D-A63C-C70C6A3D0583}"/>
              </a:ext>
            </a:extLst>
          </p:cNvPr>
          <p:cNvSpPr txBox="1">
            <a:spLocks noChangeArrowheads="1"/>
          </p:cNvSpPr>
          <p:nvPr/>
        </p:nvSpPr>
        <p:spPr bwMode="auto">
          <a:xfrm>
            <a:off x="805543" y="4249058"/>
            <a:ext cx="75546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window in the city wall of Damascus which tradition identifies as the place where Paul was lowered in a basket. </a:t>
            </a:r>
          </a:p>
        </p:txBody>
      </p:sp>
    </p:spTree>
    <p:extLst>
      <p:ext uri="{BB962C8B-B14F-4D97-AF65-F5344CB8AC3E}">
        <p14:creationId xmlns:p14="http://schemas.microsoft.com/office/powerpoint/2010/main" val="364254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1077218"/>
          </a:xfrm>
          <a:prstGeom prst="rect">
            <a:avLst/>
          </a:prstGeom>
          <a:noFill/>
        </p:spPr>
        <p:txBody>
          <a:bodyPr wrap="square" rtlCol="0">
            <a:spAutoFit/>
          </a:bodyPr>
          <a:lstStyle/>
          <a:p>
            <a:r>
              <a:rPr lang="en-US" sz="3200" dirty="0"/>
              <a:t>NIV - </a:t>
            </a:r>
            <a:r>
              <a:rPr lang="en-US" sz="3200" dirty="0">
                <a:solidFill>
                  <a:schemeClr val="accent2">
                    <a:lumMod val="50000"/>
                  </a:schemeClr>
                </a:solidFill>
              </a:rPr>
              <a:t>and been exposed to death again and again.</a:t>
            </a:r>
            <a:endParaRPr lang="en-US" sz="44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9203651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23780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AD6BB1D-972A-4A5C-9C25-CEA61475CC35}"/>
              </a:ext>
            </a:extLst>
          </p:cNvPr>
          <p:cNvSpPr/>
          <p:nvPr/>
        </p:nvSpPr>
        <p:spPr>
          <a:xfrm>
            <a:off x="1436914" y="-72570"/>
            <a:ext cx="6515701" cy="6530214"/>
          </a:xfrm>
          <a:prstGeom prst="ellipse">
            <a:avLst/>
          </a:prstGeom>
          <a:gradFill flip="none" rotWithShape="1">
            <a:gsLst>
              <a:gs pos="28000">
                <a:schemeClr val="accent4">
                  <a:lumMod val="50000"/>
                </a:schemeClr>
              </a:gs>
              <a:gs pos="56000">
                <a:schemeClr val="accent4">
                  <a:lumMod val="60000"/>
                  <a:lumOff val="40000"/>
                </a:schemeClr>
              </a:gs>
              <a:gs pos="82000">
                <a:schemeClr val="accent4">
                  <a:lumMod val="20000"/>
                  <a:lumOff val="80000"/>
                </a:schemeClr>
              </a:gs>
            </a:gsLst>
            <a:path path="circle">
              <a:fillToRect l="50000" t="50000" r="50000" b="50000"/>
            </a:path>
            <a:tileRect/>
          </a:gra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9789B5A1-AFF2-4252-BFA0-2737EE25F8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24391" r="35477" b="16067"/>
          <a:stretch/>
        </p:blipFill>
        <p:spPr bwMode="auto">
          <a:xfrm>
            <a:off x="2023537" y="518199"/>
            <a:ext cx="5322576" cy="5425431"/>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93949771-0509-463C-AF48-6B2FD07F6601}"/>
              </a:ext>
            </a:extLst>
          </p:cNvPr>
          <p:cNvSpPr/>
          <p:nvPr/>
        </p:nvSpPr>
        <p:spPr>
          <a:xfrm>
            <a:off x="3743198" y="2199439"/>
            <a:ext cx="1940633" cy="1980150"/>
          </a:xfrm>
          <a:prstGeom prst="ellipse">
            <a:avLst/>
          </a:prstGeom>
          <a:gradFill flip="none" rotWithShape="1">
            <a:gsLst>
              <a:gs pos="24000">
                <a:schemeClr val="accent1">
                  <a:lumMod val="40000"/>
                  <a:lumOff val="60000"/>
                </a:schemeClr>
              </a:gs>
              <a:gs pos="43000">
                <a:srgbClr val="7DA4C9"/>
              </a:gs>
              <a:gs pos="75000">
                <a:schemeClr val="accent1">
                  <a:lumMod val="50000"/>
                </a:schemeClr>
              </a:gs>
            </a:gsLst>
            <a:path path="circle">
              <a:fillToRect l="50000" t="50000" r="50000" b="50000"/>
            </a:path>
            <a:tileRect/>
          </a:gra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33" name="TextBox 32">
            <a:extLst>
              <a:ext uri="{FF2B5EF4-FFF2-40B4-BE49-F238E27FC236}">
                <a16:creationId xmlns:a16="http://schemas.microsoft.com/office/drawing/2014/main" id="{A6CD2B3E-7F77-4401-9DE4-5AC5979A4221}"/>
              </a:ext>
            </a:extLst>
          </p:cNvPr>
          <p:cNvSpPr txBox="1"/>
          <p:nvPr/>
        </p:nvSpPr>
        <p:spPr>
          <a:xfrm>
            <a:off x="534555" y="794657"/>
            <a:ext cx="3588940" cy="954107"/>
          </a:xfrm>
          <a:prstGeom prst="rect">
            <a:avLst/>
          </a:prstGeom>
          <a:noFill/>
        </p:spPr>
        <p:txBody>
          <a:bodyPr wrap="square" rtlCol="0">
            <a:spAutoFit/>
          </a:bodyPr>
          <a:lstStyle/>
          <a:p>
            <a:pPr algn="ctr"/>
            <a:r>
              <a:rPr lang="en-US" sz="2800" b="1" dirty="0">
                <a:solidFill>
                  <a:srgbClr val="FFFFFF"/>
                </a:solidFill>
                <a:effectLst>
                  <a:outerShdw blurRad="38100" dist="38100" dir="2700000" algn="tl">
                    <a:srgbClr val="000000">
                      <a:alpha val="43137"/>
                    </a:srgbClr>
                  </a:outerShdw>
                </a:effectLst>
                <a:latin typeface="GreeceBlack" panose="020B0600000000000000" pitchFamily="34" charset="0"/>
              </a:rPr>
              <a:t>1</a:t>
            </a:r>
            <a:r>
              <a:rPr lang="en-US" sz="2800" b="1" baseline="30000" dirty="0">
                <a:solidFill>
                  <a:srgbClr val="FFFFFF"/>
                </a:solidFill>
                <a:effectLst>
                  <a:outerShdw blurRad="38100" dist="38100" dir="2700000" algn="tl">
                    <a:srgbClr val="000000">
                      <a:alpha val="43137"/>
                    </a:srgbClr>
                  </a:outerShdw>
                </a:effectLst>
                <a:latin typeface="GreeceBlack" panose="020B0600000000000000" pitchFamily="34" charset="0"/>
              </a:rPr>
              <a:t>st</a:t>
            </a:r>
            <a:r>
              <a:rPr lang="en-US" sz="2800" b="1" dirty="0">
                <a:solidFill>
                  <a:srgbClr val="FFFFFF"/>
                </a:solidFill>
                <a:effectLst>
                  <a:outerShdw blurRad="38100" dist="38100" dir="2700000" algn="tl">
                    <a:srgbClr val="000000">
                      <a:alpha val="43137"/>
                    </a:srgbClr>
                  </a:outerShdw>
                </a:effectLst>
                <a:latin typeface="GreeceBlack" panose="020B0600000000000000" pitchFamily="34" charset="0"/>
              </a:rPr>
              <a:t> Heaven</a:t>
            </a:r>
          </a:p>
          <a:p>
            <a:pPr algn="ctr"/>
            <a:r>
              <a:rPr lang="en-US" sz="2800" b="1" dirty="0">
                <a:solidFill>
                  <a:srgbClr val="FFFFFF"/>
                </a:solidFill>
                <a:effectLst>
                  <a:outerShdw blurRad="38100" dist="38100" dir="2700000" algn="tl">
                    <a:srgbClr val="000000">
                      <a:alpha val="43137"/>
                    </a:srgbClr>
                  </a:outerShdw>
                </a:effectLst>
                <a:latin typeface="GreeceBlack" panose="020B0600000000000000" pitchFamily="34" charset="0"/>
              </a:rPr>
              <a:t>(Atmosphere)</a:t>
            </a:r>
          </a:p>
        </p:txBody>
      </p:sp>
      <p:cxnSp>
        <p:nvCxnSpPr>
          <p:cNvPr id="34" name="Straight Arrow Connector 33">
            <a:extLst>
              <a:ext uri="{FF2B5EF4-FFF2-40B4-BE49-F238E27FC236}">
                <a16:creationId xmlns:a16="http://schemas.microsoft.com/office/drawing/2014/main" id="{74379F56-AE21-4E86-8318-0B8BA949CC34}"/>
              </a:ext>
            </a:extLst>
          </p:cNvPr>
          <p:cNvCxnSpPr>
            <a:cxnSpLocks/>
          </p:cNvCxnSpPr>
          <p:nvPr/>
        </p:nvCxnSpPr>
        <p:spPr>
          <a:xfrm>
            <a:off x="2451437" y="1748764"/>
            <a:ext cx="1721419" cy="1117807"/>
          </a:xfrm>
          <a:prstGeom prst="straightConnector1">
            <a:avLst/>
          </a:prstGeom>
          <a:ln w="28575">
            <a:solidFill>
              <a:srgbClr val="FFFFF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04D779C-D81D-4656-AC81-7FE31E192E13}"/>
              </a:ext>
            </a:extLst>
          </p:cNvPr>
          <p:cNvSpPr txBox="1"/>
          <p:nvPr/>
        </p:nvSpPr>
        <p:spPr>
          <a:xfrm>
            <a:off x="5194630" y="758041"/>
            <a:ext cx="3588940" cy="954107"/>
          </a:xfrm>
          <a:prstGeom prst="rect">
            <a:avLst/>
          </a:prstGeom>
          <a:noFill/>
        </p:spPr>
        <p:txBody>
          <a:bodyPr wrap="square" rtlCol="0">
            <a:spAutoFit/>
          </a:bodyPr>
          <a:lstStyle/>
          <a:p>
            <a:pPr algn="ctr"/>
            <a:r>
              <a:rPr lang="en-US" sz="2800" b="1" dirty="0">
                <a:solidFill>
                  <a:srgbClr val="FFFFFF"/>
                </a:solidFill>
                <a:effectLst>
                  <a:outerShdw blurRad="38100" dist="38100" dir="2700000" algn="tl">
                    <a:srgbClr val="000000">
                      <a:alpha val="43137"/>
                    </a:srgbClr>
                  </a:outerShdw>
                </a:effectLst>
                <a:latin typeface="GreeceBlack" panose="020B0600000000000000" pitchFamily="34" charset="0"/>
              </a:rPr>
              <a:t>2</a:t>
            </a:r>
            <a:r>
              <a:rPr lang="en-US" sz="2800" b="1" baseline="30000" dirty="0">
                <a:solidFill>
                  <a:srgbClr val="FFFFFF"/>
                </a:solidFill>
                <a:effectLst>
                  <a:outerShdw blurRad="38100" dist="38100" dir="2700000" algn="tl">
                    <a:srgbClr val="000000">
                      <a:alpha val="43137"/>
                    </a:srgbClr>
                  </a:outerShdw>
                </a:effectLst>
                <a:latin typeface="GreeceBlack" panose="020B0600000000000000" pitchFamily="34" charset="0"/>
              </a:rPr>
              <a:t>nd</a:t>
            </a:r>
            <a:r>
              <a:rPr lang="en-US" sz="2800" b="1" dirty="0">
                <a:solidFill>
                  <a:srgbClr val="FFFFFF"/>
                </a:solidFill>
                <a:effectLst>
                  <a:outerShdw blurRad="38100" dist="38100" dir="2700000" algn="tl">
                    <a:srgbClr val="000000">
                      <a:alpha val="43137"/>
                    </a:srgbClr>
                  </a:outerShdw>
                </a:effectLst>
                <a:latin typeface="GreeceBlack" panose="020B0600000000000000" pitchFamily="34" charset="0"/>
              </a:rPr>
              <a:t> Heaven</a:t>
            </a:r>
          </a:p>
          <a:p>
            <a:pPr algn="ctr"/>
            <a:r>
              <a:rPr lang="en-US" sz="2800" b="1" dirty="0">
                <a:solidFill>
                  <a:srgbClr val="FFFFFF"/>
                </a:solidFill>
                <a:effectLst>
                  <a:outerShdw blurRad="38100" dist="38100" dir="2700000" algn="tl">
                    <a:srgbClr val="000000">
                      <a:alpha val="43137"/>
                    </a:srgbClr>
                  </a:outerShdw>
                </a:effectLst>
                <a:latin typeface="GreeceBlack" panose="020B0600000000000000" pitchFamily="34" charset="0"/>
              </a:rPr>
              <a:t>(Outer space)</a:t>
            </a:r>
          </a:p>
        </p:txBody>
      </p:sp>
      <p:cxnSp>
        <p:nvCxnSpPr>
          <p:cNvPr id="36" name="Straight Arrow Connector 35">
            <a:extLst>
              <a:ext uri="{FF2B5EF4-FFF2-40B4-BE49-F238E27FC236}">
                <a16:creationId xmlns:a16="http://schemas.microsoft.com/office/drawing/2014/main" id="{2CD76499-448F-4756-AFC7-C85096DDDD5C}"/>
              </a:ext>
            </a:extLst>
          </p:cNvPr>
          <p:cNvCxnSpPr>
            <a:cxnSpLocks/>
          </p:cNvCxnSpPr>
          <p:nvPr/>
        </p:nvCxnSpPr>
        <p:spPr>
          <a:xfrm flipH="1">
            <a:off x="5972629" y="1712148"/>
            <a:ext cx="1138883" cy="762538"/>
          </a:xfrm>
          <a:prstGeom prst="straightConnector1">
            <a:avLst/>
          </a:prstGeom>
          <a:ln w="28575">
            <a:solidFill>
              <a:srgbClr val="FFFFF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F496948-4844-46F7-9166-B35A5631723E}"/>
              </a:ext>
            </a:extLst>
          </p:cNvPr>
          <p:cNvSpPr txBox="1"/>
          <p:nvPr/>
        </p:nvSpPr>
        <p:spPr>
          <a:xfrm>
            <a:off x="2669641" y="4052121"/>
            <a:ext cx="3990931" cy="954107"/>
          </a:xfrm>
          <a:prstGeom prst="rect">
            <a:avLst/>
          </a:prstGeom>
          <a:noFill/>
        </p:spPr>
        <p:txBody>
          <a:bodyPr wrap="square" rtlCol="0">
            <a:spAutoFit/>
          </a:bodyPr>
          <a:lstStyle/>
          <a:p>
            <a:pPr algn="ctr"/>
            <a:r>
              <a:rPr lang="en-US" sz="2800" b="1" dirty="0">
                <a:solidFill>
                  <a:srgbClr val="FFFFFF"/>
                </a:solidFill>
                <a:effectLst>
                  <a:outerShdw blurRad="38100" dist="38100" dir="2700000" algn="tl">
                    <a:srgbClr val="000000">
                      <a:alpha val="43137"/>
                    </a:srgbClr>
                  </a:outerShdw>
                </a:effectLst>
                <a:latin typeface="GreeceBlack" panose="020B0600000000000000" pitchFamily="34" charset="0"/>
              </a:rPr>
              <a:t>3</a:t>
            </a:r>
            <a:r>
              <a:rPr lang="en-US" sz="2800" b="1" baseline="30000" dirty="0">
                <a:solidFill>
                  <a:srgbClr val="FFFFFF"/>
                </a:solidFill>
                <a:effectLst>
                  <a:outerShdw blurRad="38100" dist="38100" dir="2700000" algn="tl">
                    <a:srgbClr val="000000">
                      <a:alpha val="43137"/>
                    </a:srgbClr>
                  </a:outerShdw>
                </a:effectLst>
                <a:latin typeface="GreeceBlack" panose="020B0600000000000000" pitchFamily="34" charset="0"/>
              </a:rPr>
              <a:t>rd</a:t>
            </a:r>
            <a:r>
              <a:rPr lang="en-US" sz="2800" b="1" dirty="0">
                <a:solidFill>
                  <a:srgbClr val="FFFFFF"/>
                </a:solidFill>
                <a:effectLst>
                  <a:outerShdw blurRad="38100" dist="38100" dir="2700000" algn="tl">
                    <a:srgbClr val="000000">
                      <a:alpha val="43137"/>
                    </a:srgbClr>
                  </a:outerShdw>
                </a:effectLst>
                <a:latin typeface="GreeceBlack" panose="020B0600000000000000" pitchFamily="34" charset="0"/>
              </a:rPr>
              <a:t> Heaven</a:t>
            </a:r>
          </a:p>
          <a:p>
            <a:pPr algn="ctr"/>
            <a:r>
              <a:rPr lang="en-US" sz="2800" b="1" dirty="0">
                <a:solidFill>
                  <a:srgbClr val="FFFFFF"/>
                </a:solidFill>
                <a:effectLst>
                  <a:outerShdw blurRad="38100" dist="38100" dir="2700000" algn="tl">
                    <a:srgbClr val="000000">
                      <a:alpha val="43137"/>
                    </a:srgbClr>
                  </a:outerShdw>
                </a:effectLst>
                <a:latin typeface="GreeceBlack" panose="020B0600000000000000" pitchFamily="34" charset="0"/>
              </a:rPr>
              <a:t>(Throne of God)</a:t>
            </a:r>
          </a:p>
        </p:txBody>
      </p:sp>
      <p:cxnSp>
        <p:nvCxnSpPr>
          <p:cNvPr id="38" name="Straight Arrow Connector 37">
            <a:extLst>
              <a:ext uri="{FF2B5EF4-FFF2-40B4-BE49-F238E27FC236}">
                <a16:creationId xmlns:a16="http://schemas.microsoft.com/office/drawing/2014/main" id="{B71896AC-77BC-4A53-8888-FCE506283E00}"/>
              </a:ext>
            </a:extLst>
          </p:cNvPr>
          <p:cNvCxnSpPr/>
          <p:nvPr/>
        </p:nvCxnSpPr>
        <p:spPr>
          <a:xfrm>
            <a:off x="4586524" y="5006228"/>
            <a:ext cx="541672" cy="864797"/>
          </a:xfrm>
          <a:prstGeom prst="straightConnector1">
            <a:avLst/>
          </a:prstGeom>
          <a:ln w="28575">
            <a:solidFill>
              <a:srgbClr val="FFFFF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40BF3E8B-7906-4822-BD3F-6427BAA30C51}"/>
              </a:ext>
            </a:extLst>
          </p:cNvPr>
          <p:cNvPicPr>
            <a:picLocks noChangeAspect="1"/>
          </p:cNvPicPr>
          <p:nvPr/>
        </p:nvPicPr>
        <p:blipFill rotWithShape="1">
          <a:blip r:embed="rId5"/>
          <a:srcRect l="17209" t="15868" r="39944" b="37670"/>
          <a:stretch/>
        </p:blipFill>
        <p:spPr>
          <a:xfrm>
            <a:off x="4232234" y="2719977"/>
            <a:ext cx="953193" cy="955964"/>
          </a:xfrm>
          <a:prstGeom prst="ellipse">
            <a:avLst/>
          </a:prstGeom>
        </p:spPr>
      </p:pic>
    </p:spTree>
    <p:extLst>
      <p:ext uri="{BB962C8B-B14F-4D97-AF65-F5344CB8AC3E}">
        <p14:creationId xmlns:p14="http://schemas.microsoft.com/office/powerpoint/2010/main" val="373928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righ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3" grpId="0"/>
      <p:bldP spid="35"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487732" y="1522422"/>
            <a:ext cx="8258133" cy="2554545"/>
          </a:xfrm>
          <a:prstGeom prst="rect">
            <a:avLst/>
          </a:prstGeom>
          <a:noFill/>
        </p:spPr>
        <p:txBody>
          <a:bodyPr wrap="square" rtlCol="0">
            <a:spAutoFit/>
          </a:bodyPr>
          <a:lstStyle/>
          <a:p>
            <a:pPr marL="231775" indent="-231775">
              <a:buFont typeface="Arial" panose="020B0604020202020204" pitchFamily="34" charset="0"/>
              <a:buChar char="•"/>
            </a:pPr>
            <a:r>
              <a:rPr lang="en-US" sz="3200" dirty="0">
                <a:latin typeface="GreeceBlack" panose="020B0600000000000000" pitchFamily="34" charset="0"/>
              </a:rPr>
              <a:t> </a:t>
            </a:r>
            <a:r>
              <a:rPr lang="en-US" sz="3200" dirty="0"/>
              <a:t>1 Thess. 4:17 - </a:t>
            </a:r>
            <a:r>
              <a:rPr lang="en-US" sz="3200" dirty="0">
                <a:solidFill>
                  <a:schemeClr val="accent2">
                    <a:lumMod val="50000"/>
                  </a:schemeClr>
                </a:solidFill>
              </a:rPr>
              <a:t>Then we who are alive </a:t>
            </a:r>
            <a:r>
              <a:rPr lang="en-US" sz="3200" i="1" dirty="0">
                <a:solidFill>
                  <a:schemeClr val="accent2">
                    <a:lumMod val="50000"/>
                  </a:schemeClr>
                </a:solidFill>
              </a:rPr>
              <a:t>and</a:t>
            </a:r>
            <a:r>
              <a:rPr lang="en-US" sz="3200" dirty="0">
                <a:solidFill>
                  <a:schemeClr val="accent2">
                    <a:lumMod val="50000"/>
                  </a:schemeClr>
                </a:solidFill>
              </a:rPr>
              <a:t> remain shall be                     together with them in the clouds to meet the Lord in the air.</a:t>
            </a:r>
            <a:endParaRPr lang="en-US" sz="3200" dirty="0">
              <a:solidFill>
                <a:schemeClr val="accent2">
                  <a:lumMod val="50000"/>
                </a:schemeClr>
              </a:solidFill>
              <a:latin typeface="GreeceBlack" panose="020B0600000000000000" pitchFamily="34" charset="0"/>
            </a:endParaRPr>
          </a:p>
        </p:txBody>
      </p:sp>
      <p:sp>
        <p:nvSpPr>
          <p:cNvPr id="3" name="TextBox 2">
            <a:extLst>
              <a:ext uri="{FF2B5EF4-FFF2-40B4-BE49-F238E27FC236}">
                <a16:creationId xmlns:a16="http://schemas.microsoft.com/office/drawing/2014/main" id="{1169DEAA-886A-4140-A19D-1A0AE92CCD62}"/>
              </a:ext>
            </a:extLst>
          </p:cNvPr>
          <p:cNvSpPr txBox="1"/>
          <p:nvPr/>
        </p:nvSpPr>
        <p:spPr>
          <a:xfrm>
            <a:off x="1400629" y="2490484"/>
            <a:ext cx="3229429" cy="584775"/>
          </a:xfrm>
          <a:prstGeom prst="rect">
            <a:avLst/>
          </a:prstGeom>
          <a:noFill/>
        </p:spPr>
        <p:txBody>
          <a:bodyPr wrap="square" rtlCol="0">
            <a:spAutoFit/>
          </a:bodyPr>
          <a:lstStyle/>
          <a:p>
            <a:r>
              <a:rPr lang="en-US" sz="3200" dirty="0">
                <a:solidFill>
                  <a:schemeClr val="accent2">
                    <a:lumMod val="50000"/>
                  </a:schemeClr>
                </a:solidFill>
                <a:latin typeface="GreeceBlack" panose="020B0600000000000000" pitchFamily="34" charset="0"/>
              </a:rPr>
              <a:t>Caught up</a:t>
            </a:r>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1077218"/>
          </a:xfrm>
          <a:prstGeom prst="rect">
            <a:avLst/>
          </a:prstGeom>
          <a:noFill/>
        </p:spPr>
        <p:txBody>
          <a:bodyPr wrap="square" rtlCol="0">
            <a:spAutoFit/>
          </a:bodyPr>
          <a:lstStyle/>
          <a:p>
            <a:r>
              <a:rPr lang="en-US" sz="3200" dirty="0">
                <a:solidFill>
                  <a:schemeClr val="accent2">
                    <a:lumMod val="50000"/>
                  </a:schemeClr>
                </a:solidFill>
              </a:rPr>
              <a:t>Caught up </a:t>
            </a:r>
            <a:r>
              <a:rPr lang="en-US" sz="3200" dirty="0"/>
              <a:t>-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harpazō</a:t>
            </a:r>
            <a:r>
              <a:rPr lang="en-US" sz="3200" dirty="0"/>
              <a:t> – Latin,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rapio</a:t>
            </a:r>
            <a:r>
              <a:rPr lang="en-US" sz="3200" dirty="0"/>
              <a:t> </a:t>
            </a:r>
            <a:endParaRPr lang="en-US" sz="48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Oval 22"/>
          <p:cNvSpPr/>
          <p:nvPr/>
        </p:nvSpPr>
        <p:spPr>
          <a:xfrm>
            <a:off x="1293012" y="2305507"/>
            <a:ext cx="3374612" cy="89182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F230BDF-0BB2-4892-A0CC-ED5F41E98768}"/>
              </a:ext>
            </a:extLst>
          </p:cNvPr>
          <p:cNvSpPr txBox="1"/>
          <p:nvPr/>
        </p:nvSpPr>
        <p:spPr>
          <a:xfrm>
            <a:off x="1806667" y="2441177"/>
            <a:ext cx="2426318" cy="584775"/>
          </a:xfrm>
          <a:prstGeom prst="rect">
            <a:avLst/>
          </a:prstGeom>
          <a:noFill/>
        </p:spPr>
        <p:txBody>
          <a:bodyPr wrap="square" rtlCol="0">
            <a:spAutoFit/>
          </a:bodyPr>
          <a:lstStyle/>
          <a:p>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Rapio-ed</a:t>
            </a:r>
            <a:endParaRPr lang="en-US" sz="3200" b="1" i="1" cap="all"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7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heel(1)">
                                      <p:cBhvr>
                                        <p:cTn id="20" dur="1000"/>
                                        <p:tgtEl>
                                          <p:spTgt spid="23"/>
                                        </p:tgtEl>
                                      </p:cBhvr>
                                    </p:animEffect>
                                  </p:childTnLst>
                                </p:cTn>
                              </p:par>
                            </p:childTnLst>
                          </p:cTn>
                        </p:par>
                        <p:par>
                          <p:cTn id="21" fill="hold">
                            <p:stCondLst>
                              <p:cond delay="1000"/>
                            </p:stCondLst>
                            <p:childTnLst>
                              <p:par>
                                <p:cTn id="22" presetID="45" presetClass="exit" presetSubtype="0" fill="hold" grpId="1" nodeType="afterEffect">
                                  <p:stCondLst>
                                    <p:cond delay="0"/>
                                  </p:stCondLst>
                                  <p:childTnLst>
                                    <p:animEffect transition="out" filter="fade">
                                      <p:cBhvr>
                                        <p:cTn id="23" dur="1000"/>
                                        <p:tgtEl>
                                          <p:spTgt spid="3"/>
                                        </p:tgtEl>
                                      </p:cBhvr>
                                    </p:animEffect>
                                    <p:anim calcmode="lin" valueType="num">
                                      <p:cBhvr>
                                        <p:cTn id="24" dur="1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5" dur="1000"/>
                                        <p:tgtEl>
                                          <p:spTgt spid="3"/>
                                        </p:tgtEl>
                                        <p:attrNameLst>
                                          <p:attrName>ppt_h</p:attrName>
                                        </p:attrNameLst>
                                      </p:cBhvr>
                                      <p:tavLst>
                                        <p:tav tm="0">
                                          <p:val>
                                            <p:strVal val="ppt_h"/>
                                          </p:val>
                                        </p:tav>
                                        <p:tav tm="100000">
                                          <p:val>
                                            <p:strVal val="ppt_h"/>
                                          </p:val>
                                        </p:tav>
                                      </p:tavLst>
                                    </p:anim>
                                    <p:set>
                                      <p:cBhvr>
                                        <p:cTn id="26" dur="1" fill="hold">
                                          <p:stCondLst>
                                            <p:cond delay="999"/>
                                          </p:stCondLst>
                                        </p:cTn>
                                        <p:tgtEl>
                                          <p:spTgt spid="3"/>
                                        </p:tgtEl>
                                        <p:attrNameLst>
                                          <p:attrName>style.visibility</p:attrName>
                                        </p:attrNameLst>
                                      </p:cBhvr>
                                      <p:to>
                                        <p:strVal val="hidden"/>
                                      </p:to>
                                    </p:set>
                                  </p:childTnLst>
                                </p:cTn>
                              </p:par>
                              <p:par>
                                <p:cTn id="27" presetID="45"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ppt_w</p:attrName>
                                        </p:attrNameLst>
                                      </p:cBhvr>
                                      <p:tavLst>
                                        <p:tav tm="0" fmla="#ppt_w*sin(2.5*pi*$)">
                                          <p:val>
                                            <p:fltVal val="0"/>
                                          </p:val>
                                        </p:tav>
                                        <p:tav tm="100000">
                                          <p:val>
                                            <p:fltVal val="1"/>
                                          </p:val>
                                        </p:tav>
                                      </p:tavLst>
                                    </p:anim>
                                    <p:anim calcmode="lin" valueType="num">
                                      <p:cBhvr>
                                        <p:cTn id="31" dur="1000" fill="hold"/>
                                        <p:tgtEl>
                                          <p:spTgt spid="25"/>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0" presetClass="exit" presetSubtype="0" fill="hold" grpId="1" nodeType="afterEffect">
                                  <p:stCondLst>
                                    <p:cond delay="0"/>
                                  </p:stCondLst>
                                  <p:childTnLst>
                                    <p:animEffect transition="out" filter="fade">
                                      <p:cBhvr>
                                        <p:cTn id="34" dur="2000"/>
                                        <p:tgtEl>
                                          <p:spTgt spid="23"/>
                                        </p:tgtEl>
                                      </p:cBhvr>
                                    </p:animEffect>
                                    <p:set>
                                      <p:cBhvr>
                                        <p:cTn id="35"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3" grpId="1"/>
      <p:bldP spid="2" grpId="0"/>
      <p:bldP spid="23" grpId="0" animBg="1"/>
      <p:bldP spid="23" grpId="1"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43FF74-4957-4FAF-8A6F-C8417045E944}"/>
              </a:ext>
            </a:extLst>
          </p:cNvPr>
          <p:cNvSpPr/>
          <p:nvPr/>
        </p:nvSpPr>
        <p:spPr>
          <a:xfrm>
            <a:off x="449035" y="2920431"/>
            <a:ext cx="8254093" cy="78658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2438B6A-C74B-4A28-8BC3-8B47F05BB5FB}"/>
              </a:ext>
            </a:extLst>
          </p:cNvPr>
          <p:cNvSpPr/>
          <p:nvPr/>
        </p:nvSpPr>
        <p:spPr>
          <a:xfrm>
            <a:off x="1624693" y="2916018"/>
            <a:ext cx="6662057" cy="781340"/>
          </a:xfrm>
          <a:prstGeom prst="rect">
            <a:avLst/>
          </a:prstGeom>
          <a:solidFill>
            <a:srgbClr val="FF0000">
              <a:alpha val="60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cxnSp>
        <p:nvCxnSpPr>
          <p:cNvPr id="27" name="Straight Connector 26">
            <a:extLst>
              <a:ext uri="{FF2B5EF4-FFF2-40B4-BE49-F238E27FC236}">
                <a16:creationId xmlns:a16="http://schemas.microsoft.com/office/drawing/2014/main" id="{B4F83E7E-1508-4CCB-BC4A-0C9FFE1074F0}"/>
              </a:ext>
            </a:extLst>
          </p:cNvPr>
          <p:cNvCxnSpPr/>
          <p:nvPr/>
        </p:nvCxnSpPr>
        <p:spPr>
          <a:xfrm>
            <a:off x="3086387" y="2920431"/>
            <a:ext cx="0" cy="78658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019FEE-3063-4F0A-B2E8-23CDAADC2304}"/>
              </a:ext>
            </a:extLst>
          </p:cNvPr>
          <p:cNvCxnSpPr/>
          <p:nvPr/>
        </p:nvCxnSpPr>
        <p:spPr>
          <a:xfrm>
            <a:off x="4095187" y="2920775"/>
            <a:ext cx="0" cy="78658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76B3A1-2035-41B3-9C32-7652E49283A5}"/>
              </a:ext>
            </a:extLst>
          </p:cNvPr>
          <p:cNvCxnSpPr/>
          <p:nvPr/>
        </p:nvCxnSpPr>
        <p:spPr>
          <a:xfrm>
            <a:off x="5103986" y="2921119"/>
            <a:ext cx="0" cy="78658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9F7C8B0-6648-41F6-BA93-F4D3E51D343B}"/>
              </a:ext>
            </a:extLst>
          </p:cNvPr>
          <p:cNvCxnSpPr/>
          <p:nvPr/>
        </p:nvCxnSpPr>
        <p:spPr>
          <a:xfrm>
            <a:off x="6112785" y="2921463"/>
            <a:ext cx="0" cy="78658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81FC125-5121-4608-AA76-08816EBE63CC}"/>
              </a:ext>
            </a:extLst>
          </p:cNvPr>
          <p:cNvCxnSpPr/>
          <p:nvPr/>
        </p:nvCxnSpPr>
        <p:spPr>
          <a:xfrm>
            <a:off x="7121586" y="2921807"/>
            <a:ext cx="0" cy="78658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CC7CE-C45F-4A2A-8390-6E0897E8153F}"/>
              </a:ext>
            </a:extLst>
          </p:cNvPr>
          <p:cNvCxnSpPr/>
          <p:nvPr/>
        </p:nvCxnSpPr>
        <p:spPr>
          <a:xfrm>
            <a:off x="8130385" y="2922151"/>
            <a:ext cx="0" cy="78658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473035A-8118-401E-8433-C48EBA14363F}"/>
              </a:ext>
            </a:extLst>
          </p:cNvPr>
          <p:cNvSpPr txBox="1"/>
          <p:nvPr/>
        </p:nvSpPr>
        <p:spPr>
          <a:xfrm>
            <a:off x="2667405" y="3144886"/>
            <a:ext cx="845038" cy="338554"/>
          </a:xfrm>
          <a:prstGeom prst="rect">
            <a:avLst/>
          </a:prstGeom>
          <a:blipFill dpi="0"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1600" dirty="0">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90204" pitchFamily="34" charset="0"/>
              </a:rPr>
              <a:t>AD 46</a:t>
            </a:r>
          </a:p>
        </p:txBody>
      </p:sp>
      <p:sp>
        <p:nvSpPr>
          <p:cNvPr id="34" name="TextBox 33">
            <a:extLst>
              <a:ext uri="{FF2B5EF4-FFF2-40B4-BE49-F238E27FC236}">
                <a16:creationId xmlns:a16="http://schemas.microsoft.com/office/drawing/2014/main" id="{B2071F17-69CA-4497-AA5F-333E7E201EAC}"/>
              </a:ext>
            </a:extLst>
          </p:cNvPr>
          <p:cNvSpPr txBox="1"/>
          <p:nvPr/>
        </p:nvSpPr>
        <p:spPr>
          <a:xfrm>
            <a:off x="3671316" y="3147816"/>
            <a:ext cx="845038" cy="338554"/>
          </a:xfrm>
          <a:prstGeom prst="rect">
            <a:avLst/>
          </a:prstGeom>
          <a:blipFill dpi="0"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1600" dirty="0">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90204" pitchFamily="34" charset="0"/>
              </a:rPr>
              <a:t>AD 48</a:t>
            </a:r>
          </a:p>
        </p:txBody>
      </p:sp>
      <p:sp>
        <p:nvSpPr>
          <p:cNvPr id="35" name="TextBox 34">
            <a:extLst>
              <a:ext uri="{FF2B5EF4-FFF2-40B4-BE49-F238E27FC236}">
                <a16:creationId xmlns:a16="http://schemas.microsoft.com/office/drawing/2014/main" id="{EF013623-04FE-47EF-AB65-E9A80D5B2B6A}"/>
              </a:ext>
            </a:extLst>
          </p:cNvPr>
          <p:cNvSpPr txBox="1"/>
          <p:nvPr/>
        </p:nvSpPr>
        <p:spPr>
          <a:xfrm>
            <a:off x="4689844" y="3150752"/>
            <a:ext cx="845038" cy="338554"/>
          </a:xfrm>
          <a:prstGeom prst="rect">
            <a:avLst/>
          </a:prstGeom>
          <a:blipFill dpi="0"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1600" dirty="0">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90204" pitchFamily="34" charset="0"/>
              </a:rPr>
              <a:t>AD 50</a:t>
            </a:r>
          </a:p>
        </p:txBody>
      </p:sp>
      <p:sp>
        <p:nvSpPr>
          <p:cNvPr id="36" name="TextBox 35">
            <a:extLst>
              <a:ext uri="{FF2B5EF4-FFF2-40B4-BE49-F238E27FC236}">
                <a16:creationId xmlns:a16="http://schemas.microsoft.com/office/drawing/2014/main" id="{3C4543E0-81CA-4B82-8066-C6827EB3E2C4}"/>
              </a:ext>
            </a:extLst>
          </p:cNvPr>
          <p:cNvSpPr txBox="1"/>
          <p:nvPr/>
        </p:nvSpPr>
        <p:spPr>
          <a:xfrm>
            <a:off x="5693752" y="3153688"/>
            <a:ext cx="845038" cy="338554"/>
          </a:xfrm>
          <a:prstGeom prst="rect">
            <a:avLst/>
          </a:prstGeom>
          <a:blipFill dpi="0"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1600" dirty="0">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90204" pitchFamily="34" charset="0"/>
              </a:rPr>
              <a:t>AD 52</a:t>
            </a:r>
          </a:p>
        </p:txBody>
      </p:sp>
      <p:sp>
        <p:nvSpPr>
          <p:cNvPr id="37" name="TextBox 36">
            <a:extLst>
              <a:ext uri="{FF2B5EF4-FFF2-40B4-BE49-F238E27FC236}">
                <a16:creationId xmlns:a16="http://schemas.microsoft.com/office/drawing/2014/main" id="{DC4D2B6A-B8CB-4D80-AF94-34A915C39ECF}"/>
              </a:ext>
            </a:extLst>
          </p:cNvPr>
          <p:cNvSpPr txBox="1"/>
          <p:nvPr/>
        </p:nvSpPr>
        <p:spPr>
          <a:xfrm>
            <a:off x="6697660" y="3156624"/>
            <a:ext cx="845038" cy="338554"/>
          </a:xfrm>
          <a:prstGeom prst="rect">
            <a:avLst/>
          </a:prstGeom>
          <a:blipFill dpi="0"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1600" dirty="0">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90204" pitchFamily="34" charset="0"/>
              </a:rPr>
              <a:t>AD 54</a:t>
            </a:r>
          </a:p>
        </p:txBody>
      </p:sp>
      <p:sp>
        <p:nvSpPr>
          <p:cNvPr id="38" name="TextBox 37">
            <a:extLst>
              <a:ext uri="{FF2B5EF4-FFF2-40B4-BE49-F238E27FC236}">
                <a16:creationId xmlns:a16="http://schemas.microsoft.com/office/drawing/2014/main" id="{59941B06-EE49-45F8-977D-8A8F73EEC415}"/>
              </a:ext>
            </a:extLst>
          </p:cNvPr>
          <p:cNvSpPr txBox="1"/>
          <p:nvPr/>
        </p:nvSpPr>
        <p:spPr>
          <a:xfrm>
            <a:off x="7708878" y="3159560"/>
            <a:ext cx="845038" cy="338554"/>
          </a:xfrm>
          <a:prstGeom prst="rect">
            <a:avLst/>
          </a:prstGeom>
          <a:blipFill dpi="0"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1600" dirty="0">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90204" pitchFamily="34" charset="0"/>
              </a:rPr>
              <a:t>AD 56</a:t>
            </a:r>
          </a:p>
        </p:txBody>
      </p:sp>
      <p:cxnSp>
        <p:nvCxnSpPr>
          <p:cNvPr id="39" name="Straight Connector 38">
            <a:extLst>
              <a:ext uri="{FF2B5EF4-FFF2-40B4-BE49-F238E27FC236}">
                <a16:creationId xmlns:a16="http://schemas.microsoft.com/office/drawing/2014/main" id="{1D75A872-278C-416E-BFA7-D651E1D7418C}"/>
              </a:ext>
            </a:extLst>
          </p:cNvPr>
          <p:cNvCxnSpPr/>
          <p:nvPr/>
        </p:nvCxnSpPr>
        <p:spPr>
          <a:xfrm>
            <a:off x="1070961" y="2928990"/>
            <a:ext cx="0" cy="78658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422A5C2-AC00-486F-882A-AF543C25A0D4}"/>
              </a:ext>
            </a:extLst>
          </p:cNvPr>
          <p:cNvCxnSpPr/>
          <p:nvPr/>
        </p:nvCxnSpPr>
        <p:spPr>
          <a:xfrm>
            <a:off x="2079761" y="2929334"/>
            <a:ext cx="0" cy="78658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FFFFFF"/>
            </a:solidFill>
          </a:ln>
          <a:scene3d>
            <a:camera prst="orthographicFront"/>
            <a:lightRig rig="threePt" dir="t"/>
          </a:scene3d>
          <a:sp3d>
            <a:bevelT w="152400"/>
          </a:sp3d>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A9BE679-2430-47F2-96DB-590325576D4D}"/>
              </a:ext>
            </a:extLst>
          </p:cNvPr>
          <p:cNvSpPr txBox="1"/>
          <p:nvPr/>
        </p:nvSpPr>
        <p:spPr>
          <a:xfrm>
            <a:off x="651979" y="3153445"/>
            <a:ext cx="845038" cy="338554"/>
          </a:xfrm>
          <a:prstGeom prst="rect">
            <a:avLst/>
          </a:prstGeom>
          <a:blipFill dpi="0"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1600" dirty="0">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90204" pitchFamily="34" charset="0"/>
              </a:rPr>
              <a:t>AD 42</a:t>
            </a:r>
          </a:p>
        </p:txBody>
      </p:sp>
      <p:sp>
        <p:nvSpPr>
          <p:cNvPr id="42" name="TextBox 41">
            <a:extLst>
              <a:ext uri="{FF2B5EF4-FFF2-40B4-BE49-F238E27FC236}">
                <a16:creationId xmlns:a16="http://schemas.microsoft.com/office/drawing/2014/main" id="{42CFC208-0E07-495A-A16D-8302C3CA684D}"/>
              </a:ext>
            </a:extLst>
          </p:cNvPr>
          <p:cNvSpPr txBox="1"/>
          <p:nvPr/>
        </p:nvSpPr>
        <p:spPr>
          <a:xfrm>
            <a:off x="1655890" y="3156375"/>
            <a:ext cx="845038" cy="338554"/>
          </a:xfrm>
          <a:prstGeom prst="rect">
            <a:avLst/>
          </a:prstGeom>
          <a:blipFill dpi="0"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p:spPr>
        <p:txBody>
          <a:bodyPr wrap="square" rtlCol="0" anchor="ctr">
            <a:spAutoFit/>
          </a:bodyPr>
          <a:lstStyle/>
          <a:p>
            <a:pPr algn="ctr"/>
            <a:r>
              <a:rPr lang="en-US" sz="1600" dirty="0">
                <a:blipFill dpi="0" rotWithShape="1">
                  <a:blip r:embed="rId3">
                    <a:extLst>
                      <a:ext uri="{28A0092B-C50C-407E-A947-70E740481C1C}">
                        <a14:useLocalDpi xmlns:a14="http://schemas.microsoft.com/office/drawing/2010/main" val="0"/>
                      </a:ext>
                    </a:extLst>
                  </a:blip>
                  <a:srcRect/>
                  <a:stretch>
                    <a:fillRect/>
                  </a:stretch>
                </a:blipFill>
                <a:latin typeface="Arial Black" panose="020B0A04020102090204" pitchFamily="34" charset="0"/>
              </a:rPr>
              <a:t>AD 44</a:t>
            </a:r>
          </a:p>
        </p:txBody>
      </p:sp>
      <p:sp>
        <p:nvSpPr>
          <p:cNvPr id="44" name="Text Box 17">
            <a:extLst>
              <a:ext uri="{FF2B5EF4-FFF2-40B4-BE49-F238E27FC236}">
                <a16:creationId xmlns:a16="http://schemas.microsoft.com/office/drawing/2014/main" id="{6D0309ED-87D0-4C0F-950A-33406FB26030}"/>
              </a:ext>
            </a:extLst>
          </p:cNvPr>
          <p:cNvSpPr txBox="1">
            <a:spLocks noChangeArrowheads="1"/>
          </p:cNvSpPr>
          <p:nvPr/>
        </p:nvSpPr>
        <p:spPr bwMode="auto">
          <a:xfrm>
            <a:off x="1176323" y="938797"/>
            <a:ext cx="2032241" cy="1200329"/>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r>
              <a:rPr lang="en-US" sz="2400" dirty="0">
                <a:solidFill>
                  <a:schemeClr val="bg2"/>
                </a:solidFill>
                <a:latin typeface="Arial Black" panose="020B0A04020102090204" pitchFamily="34" charset="0"/>
              </a:rPr>
              <a:t>Paul’s visit to the 3</a:t>
            </a:r>
            <a:r>
              <a:rPr lang="en-US" sz="2400" baseline="30000" dirty="0">
                <a:solidFill>
                  <a:schemeClr val="bg2"/>
                </a:solidFill>
                <a:latin typeface="Arial Black" panose="020B0A04020102090204" pitchFamily="34" charset="0"/>
              </a:rPr>
              <a:t>rd</a:t>
            </a:r>
            <a:r>
              <a:rPr lang="en-US" sz="2400" dirty="0">
                <a:solidFill>
                  <a:schemeClr val="bg2"/>
                </a:solidFill>
                <a:latin typeface="Arial Black" panose="020B0A04020102090204" pitchFamily="34" charset="0"/>
              </a:rPr>
              <a:t> heaven</a:t>
            </a:r>
            <a:endParaRPr lang="en-US" sz="2400" dirty="0">
              <a:solidFill>
                <a:schemeClr val="bg2"/>
              </a:solidFill>
            </a:endParaRPr>
          </a:p>
        </p:txBody>
      </p:sp>
      <p:cxnSp>
        <p:nvCxnSpPr>
          <p:cNvPr id="45" name="Straight Arrow Connector 44">
            <a:extLst>
              <a:ext uri="{FF2B5EF4-FFF2-40B4-BE49-F238E27FC236}">
                <a16:creationId xmlns:a16="http://schemas.microsoft.com/office/drawing/2014/main" id="{B40CECA1-62FE-4361-935E-362C9C3E754A}"/>
              </a:ext>
            </a:extLst>
          </p:cNvPr>
          <p:cNvCxnSpPr>
            <a:cxnSpLocks/>
            <a:stCxn id="44" idx="2"/>
          </p:cNvCxnSpPr>
          <p:nvPr/>
        </p:nvCxnSpPr>
        <p:spPr>
          <a:xfrm flipH="1">
            <a:off x="1649186" y="2139126"/>
            <a:ext cx="543258" cy="677539"/>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Text Box 17">
            <a:extLst>
              <a:ext uri="{FF2B5EF4-FFF2-40B4-BE49-F238E27FC236}">
                <a16:creationId xmlns:a16="http://schemas.microsoft.com/office/drawing/2014/main" id="{6D79AF5F-F507-45C7-AFED-E1201A46ED20}"/>
              </a:ext>
            </a:extLst>
          </p:cNvPr>
          <p:cNvSpPr txBox="1">
            <a:spLocks noChangeArrowheads="1"/>
          </p:cNvSpPr>
          <p:nvPr/>
        </p:nvSpPr>
        <p:spPr bwMode="auto">
          <a:xfrm>
            <a:off x="6537309" y="949165"/>
            <a:ext cx="2115930" cy="1200329"/>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altLang="en-US" sz="2400" dirty="0">
                <a:solidFill>
                  <a:schemeClr val="bg2"/>
                </a:solidFill>
                <a:latin typeface="Arial Black" panose="020B0A04020102090204" pitchFamily="34" charset="0"/>
              </a:rPr>
              <a:t>2 Corinthians written</a:t>
            </a:r>
          </a:p>
        </p:txBody>
      </p:sp>
      <p:cxnSp>
        <p:nvCxnSpPr>
          <p:cNvPr id="47" name="Straight Arrow Connector 46">
            <a:extLst>
              <a:ext uri="{FF2B5EF4-FFF2-40B4-BE49-F238E27FC236}">
                <a16:creationId xmlns:a16="http://schemas.microsoft.com/office/drawing/2014/main" id="{E80F497C-9F7B-4D96-AFB8-F93FBBC5AD42}"/>
              </a:ext>
            </a:extLst>
          </p:cNvPr>
          <p:cNvCxnSpPr>
            <a:cxnSpLocks/>
            <a:stCxn id="46" idx="2"/>
          </p:cNvCxnSpPr>
          <p:nvPr/>
        </p:nvCxnSpPr>
        <p:spPr>
          <a:xfrm>
            <a:off x="7595274" y="2149494"/>
            <a:ext cx="641584" cy="683500"/>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 Box 17">
            <a:extLst>
              <a:ext uri="{FF2B5EF4-FFF2-40B4-BE49-F238E27FC236}">
                <a16:creationId xmlns:a16="http://schemas.microsoft.com/office/drawing/2014/main" id="{2BA0B655-B445-409C-B20E-784DA28E7485}"/>
              </a:ext>
            </a:extLst>
          </p:cNvPr>
          <p:cNvSpPr txBox="1">
            <a:spLocks noChangeArrowheads="1"/>
          </p:cNvSpPr>
          <p:nvPr/>
        </p:nvSpPr>
        <p:spPr bwMode="auto">
          <a:xfrm>
            <a:off x="3808619" y="954613"/>
            <a:ext cx="2115930" cy="1200329"/>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miter lim="800000"/>
            <a:headEnd/>
            <a:tailEnd/>
          </a:ln>
          <a:effectLst>
            <a:outerShdw blurRad="63500" dist="38100" dir="2700000" algn="tl" rotWithShape="0">
              <a:prstClr val="black">
                <a:alpha val="35000"/>
              </a:prstClr>
            </a:outerShdw>
          </a:effectLst>
          <a:scene3d>
            <a:camera prst="orthographicFront"/>
            <a:lightRig rig="threePt" dir="t"/>
          </a:scene3d>
          <a:sp3d>
            <a:bevelT w="127000"/>
          </a:sp3d>
          <a:extLst/>
        </p:spPr>
        <p:txBody>
          <a:bodyPr wrap="square" anchor="ctr">
            <a:spAutoFit/>
          </a:bodyPr>
          <a:lstStyle/>
          <a:p>
            <a:pPr algn="ctr">
              <a:spcBef>
                <a:spcPct val="50000"/>
              </a:spcBef>
            </a:pPr>
            <a:r>
              <a:rPr lang="en-US" altLang="en-US" sz="2400" dirty="0">
                <a:solidFill>
                  <a:schemeClr val="bg2"/>
                </a:solidFill>
                <a:latin typeface="Arial Black" panose="020B0A04020102090204" pitchFamily="34" charset="0"/>
              </a:rPr>
              <a:t>Paul stoned at Lystra</a:t>
            </a:r>
          </a:p>
        </p:txBody>
      </p:sp>
      <p:cxnSp>
        <p:nvCxnSpPr>
          <p:cNvPr id="53" name="Straight Arrow Connector 52">
            <a:extLst>
              <a:ext uri="{FF2B5EF4-FFF2-40B4-BE49-F238E27FC236}">
                <a16:creationId xmlns:a16="http://schemas.microsoft.com/office/drawing/2014/main" id="{840EC8BA-B9C5-4AA9-9FC9-A25953B14609}"/>
              </a:ext>
            </a:extLst>
          </p:cNvPr>
          <p:cNvCxnSpPr>
            <a:cxnSpLocks/>
            <a:stCxn id="52" idx="2"/>
          </p:cNvCxnSpPr>
          <p:nvPr/>
        </p:nvCxnSpPr>
        <p:spPr>
          <a:xfrm flipH="1">
            <a:off x="4580164" y="2154942"/>
            <a:ext cx="286420" cy="661723"/>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Right Brace 56">
            <a:extLst>
              <a:ext uri="{FF2B5EF4-FFF2-40B4-BE49-F238E27FC236}">
                <a16:creationId xmlns:a16="http://schemas.microsoft.com/office/drawing/2014/main" id="{E7A1CF40-CBAE-4909-A92D-D6BA11FA2A5F}"/>
              </a:ext>
            </a:extLst>
          </p:cNvPr>
          <p:cNvSpPr/>
          <p:nvPr/>
        </p:nvSpPr>
        <p:spPr>
          <a:xfrm rot="5400000">
            <a:off x="4822962" y="653497"/>
            <a:ext cx="296386" cy="6586463"/>
          </a:xfrm>
          <a:prstGeom prst="rightBrace">
            <a:avLst/>
          </a:prstGeom>
          <a:ln w="28575">
            <a:solidFill>
              <a:srgbClr val="FFFF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7B91DCAB-5B29-4AE8-8678-B288AD9B0A25}"/>
              </a:ext>
            </a:extLst>
          </p:cNvPr>
          <p:cNvSpPr txBox="1"/>
          <p:nvPr/>
        </p:nvSpPr>
        <p:spPr>
          <a:xfrm>
            <a:off x="4050195" y="4288735"/>
            <a:ext cx="1863583" cy="466633"/>
          </a:xfrm>
          <a:prstGeom prst="rect">
            <a:avLst/>
          </a:prstGeom>
          <a:noFill/>
        </p:spPr>
        <p:txBody>
          <a:bodyPr wrap="square" rtlCol="0">
            <a:spAutoFit/>
          </a:bodyPr>
          <a:lstStyle/>
          <a:p>
            <a:r>
              <a:rPr lang="en-US" sz="2400" dirty="0">
                <a:latin typeface="GreeceBlack" panose="020B0600000000000000" pitchFamily="34" charset="0"/>
              </a:rPr>
              <a:t>14 years</a:t>
            </a:r>
          </a:p>
        </p:txBody>
      </p:sp>
    </p:spTree>
    <p:extLst>
      <p:ext uri="{BB962C8B-B14F-4D97-AF65-F5344CB8AC3E}">
        <p14:creationId xmlns:p14="http://schemas.microsoft.com/office/powerpoint/2010/main" val="29544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par>
                          <p:cTn id="61" fill="hold">
                            <p:stCondLst>
                              <p:cond delay="5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childTnLst>
                          </p:cTn>
                        </p:par>
                        <p:par>
                          <p:cTn id="83" fill="hold">
                            <p:stCondLst>
                              <p:cond delay="1000"/>
                            </p:stCondLst>
                            <p:childTnLst>
                              <p:par>
                                <p:cTn id="84" presetID="22" presetClass="entr" presetSubtype="1"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up)">
                                      <p:cBhvr>
                                        <p:cTn id="86" dur="500"/>
                                        <p:tgtEl>
                                          <p:spTgt spid="45"/>
                                        </p:tgtEl>
                                      </p:cBhvr>
                                    </p:animEffect>
                                  </p:childTnLst>
                                </p:cTn>
                              </p:par>
                            </p:childTnLst>
                          </p:cTn>
                        </p:par>
                        <p:par>
                          <p:cTn id="87" fill="hold">
                            <p:stCondLst>
                              <p:cond delay="1500"/>
                            </p:stCondLst>
                            <p:childTnLst>
                              <p:par>
                                <p:cTn id="88" presetID="22" presetClass="entr" presetSubtype="1"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wipe(up)">
                                      <p:cBhvr>
                                        <p:cTn id="90" dur="500"/>
                                        <p:tgtEl>
                                          <p:spTgt spid="57"/>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6" grpId="0" animBg="1"/>
      <p:bldP spid="33" grpId="0" animBg="1"/>
      <p:bldP spid="34" grpId="0" animBg="1"/>
      <p:bldP spid="35" grpId="0" animBg="1"/>
      <p:bldP spid="36" grpId="0" animBg="1"/>
      <p:bldP spid="37" grpId="0" animBg="1"/>
      <p:bldP spid="38" grpId="0" animBg="1"/>
      <p:bldP spid="41" grpId="0" animBg="1"/>
      <p:bldP spid="42" grpId="0" animBg="1"/>
      <p:bldP spid="44" grpId="0" animBg="1"/>
      <p:bldP spid="46" grpId="0" animBg="1"/>
      <p:bldP spid="52" grpId="0" animBg="1"/>
      <p:bldP spid="57" grpId="0" animBg="1"/>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67575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17310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3323987"/>
          </a:xfrm>
          <a:prstGeom prst="rect">
            <a:avLst/>
          </a:prstGeom>
          <a:noFill/>
        </p:spPr>
        <p:txBody>
          <a:bodyPr wrap="square" rtlCol="0">
            <a:spAutoFit/>
          </a:bodyPr>
          <a:lstStyle/>
          <a:p>
            <a:r>
              <a:rPr lang="en-US" sz="3000" dirty="0"/>
              <a:t>Acts 14:19-20 - </a:t>
            </a:r>
            <a:r>
              <a:rPr lang="en-US" sz="3000" baseline="30000" dirty="0"/>
              <a:t>19</a:t>
            </a:r>
            <a:r>
              <a:rPr lang="en-US" sz="3000" dirty="0"/>
              <a:t> </a:t>
            </a:r>
            <a:r>
              <a:rPr lang="en-US" sz="3000" dirty="0">
                <a:solidFill>
                  <a:schemeClr val="accent2">
                    <a:lumMod val="50000"/>
                  </a:schemeClr>
                </a:solidFill>
              </a:rPr>
              <a:t>Then Jews from Antioch and Iconium came there; and having persuaded the multitudes, they stoned Paul </a:t>
            </a:r>
            <a:r>
              <a:rPr lang="en-US" sz="3000" i="1" dirty="0">
                <a:solidFill>
                  <a:schemeClr val="accent2">
                    <a:lumMod val="50000"/>
                  </a:schemeClr>
                </a:solidFill>
              </a:rPr>
              <a:t>and</a:t>
            </a:r>
            <a:r>
              <a:rPr lang="en-US" sz="3000" dirty="0">
                <a:solidFill>
                  <a:schemeClr val="accent2">
                    <a:lumMod val="50000"/>
                  </a:schemeClr>
                </a:solidFill>
              </a:rPr>
              <a:t> dragged </a:t>
            </a:r>
            <a:r>
              <a:rPr lang="en-US" sz="3000" i="1" dirty="0">
                <a:solidFill>
                  <a:schemeClr val="accent2">
                    <a:lumMod val="50000"/>
                  </a:schemeClr>
                </a:solidFill>
              </a:rPr>
              <a:t>him</a:t>
            </a:r>
            <a:r>
              <a:rPr lang="en-US" sz="3000" dirty="0">
                <a:solidFill>
                  <a:schemeClr val="accent2">
                    <a:lumMod val="50000"/>
                  </a:schemeClr>
                </a:solidFill>
              </a:rPr>
              <a:t> out of the city, supposing him to be dead. </a:t>
            </a:r>
            <a:endParaRPr lang="en-US" sz="30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3" name="TextBox 2">
            <a:extLst>
              <a:ext uri="{FF2B5EF4-FFF2-40B4-BE49-F238E27FC236}">
                <a16:creationId xmlns:a16="http://schemas.microsoft.com/office/drawing/2014/main" id="{FE484776-B625-4DAD-BF49-6CB9815F3A45}"/>
              </a:ext>
            </a:extLst>
          </p:cNvPr>
          <p:cNvSpPr txBox="1"/>
          <p:nvPr/>
        </p:nvSpPr>
        <p:spPr>
          <a:xfrm>
            <a:off x="478971" y="3265718"/>
            <a:ext cx="8302172" cy="2862322"/>
          </a:xfrm>
          <a:prstGeom prst="rect">
            <a:avLst/>
          </a:prstGeom>
          <a:noFill/>
        </p:spPr>
        <p:txBody>
          <a:bodyPr wrap="square" rtlCol="0">
            <a:spAutoFit/>
          </a:bodyPr>
          <a:lstStyle/>
          <a:p>
            <a:r>
              <a:rPr lang="en-US" sz="3000" baseline="30000" dirty="0"/>
              <a:t>                 20</a:t>
            </a:r>
            <a:r>
              <a:rPr lang="en-US" sz="3000" dirty="0"/>
              <a:t> </a:t>
            </a:r>
            <a:r>
              <a:rPr lang="en-US" sz="3000" dirty="0">
                <a:solidFill>
                  <a:schemeClr val="accent2">
                    <a:lumMod val="50000"/>
                  </a:schemeClr>
                </a:solidFill>
              </a:rPr>
              <a:t>However, when the disciples gathered around him, he rose up and went into the city. And the next day he departed with Barnabas to Derbe.</a:t>
            </a:r>
            <a:endParaRPr lang="en-US" sz="3000" dirty="0">
              <a:latin typeface="GreeceBlack" panose="020B0600000000000000" pitchFamily="34" charset="0"/>
            </a:endParaRPr>
          </a:p>
        </p:txBody>
      </p:sp>
    </p:spTree>
    <p:extLst>
      <p:ext uri="{BB962C8B-B14F-4D97-AF65-F5344CB8AC3E}">
        <p14:creationId xmlns:p14="http://schemas.microsoft.com/office/powerpoint/2010/main" val="26654686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362240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2677656"/>
          </a:xfrm>
          <a:prstGeom prst="rect">
            <a:avLst/>
          </a:prstGeom>
          <a:noFill/>
        </p:spPr>
        <p:txBody>
          <a:bodyPr wrap="square" rtlCol="0">
            <a:spAutoFit/>
          </a:bodyPr>
          <a:lstStyle/>
          <a:p>
            <a:r>
              <a:rPr lang="en-US" sz="2800" dirty="0"/>
              <a:t>Deut. 25:3 - </a:t>
            </a:r>
            <a:r>
              <a:rPr lang="en-US" sz="2800" dirty="0">
                <a:solidFill>
                  <a:schemeClr val="accent2">
                    <a:lumMod val="50000"/>
                  </a:schemeClr>
                </a:solidFill>
              </a:rPr>
              <a:t>Forty blows he may give him </a:t>
            </a:r>
            <a:r>
              <a:rPr lang="en-US" sz="2800" i="1" dirty="0">
                <a:solidFill>
                  <a:schemeClr val="accent2">
                    <a:lumMod val="50000"/>
                  </a:schemeClr>
                </a:solidFill>
              </a:rPr>
              <a:t>and</a:t>
            </a:r>
            <a:r>
              <a:rPr lang="en-US" sz="2800" dirty="0">
                <a:solidFill>
                  <a:schemeClr val="accent2">
                    <a:lumMod val="50000"/>
                  </a:schemeClr>
                </a:solidFill>
              </a:rPr>
              <a:t> no more, lest he should exceed this and beat him with many blows above these, and your brother be humiliated in your sight.</a:t>
            </a:r>
            <a:endParaRPr lang="en-US" sz="4000" dirty="0">
              <a:solidFill>
                <a:schemeClr val="accent2">
                  <a:lumMod val="50000"/>
                </a:schemeClr>
              </a:solidFill>
              <a:latin typeface="GreeceBlack" panose="020B0600000000000000" pitchFamily="34" charset="0"/>
            </a:endParaRP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28864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155891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1" name="TextBox 20"/>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
        <p:nvSpPr>
          <p:cNvPr id="2" name="TextBox 1"/>
          <p:cNvSpPr txBox="1"/>
          <p:nvPr/>
        </p:nvSpPr>
        <p:spPr>
          <a:xfrm>
            <a:off x="494452" y="513687"/>
            <a:ext cx="8258133" cy="1077218"/>
          </a:xfrm>
          <a:prstGeom prst="rect">
            <a:avLst/>
          </a:prstGeom>
          <a:noFill/>
        </p:spPr>
        <p:txBody>
          <a:bodyPr wrap="square" rtlCol="0">
            <a:spAutoFit/>
          </a:bodyPr>
          <a:lstStyle/>
          <a:p>
            <a:r>
              <a:rPr lang="en-US" sz="3200" dirty="0">
                <a:solidFill>
                  <a:schemeClr val="accent2">
                    <a:lumMod val="50000"/>
                  </a:schemeClr>
                </a:solidFill>
              </a:rPr>
              <a:t>Waters</a:t>
            </a:r>
            <a:r>
              <a:rPr lang="en-US" sz="3200" dirty="0"/>
              <a:t> - </a:t>
            </a:r>
            <a:r>
              <a:rPr lang="en-US" sz="3200" b="1" i="1" cap="all" dirty="0" err="1">
                <a:solidFill>
                  <a:schemeClr val="accent2">
                    <a:lumMod val="50000"/>
                  </a:schemeClr>
                </a:solidFill>
                <a:latin typeface="Times New Roman" panose="02020603050405020304" pitchFamily="18" charset="0"/>
                <a:cs typeface="Times New Roman" panose="02020603050405020304" pitchFamily="18" charset="0"/>
              </a:rPr>
              <a:t>potamos</a:t>
            </a:r>
            <a:r>
              <a:rPr lang="en-US" sz="3200" dirty="0"/>
              <a:t> – </a:t>
            </a:r>
            <a:r>
              <a:rPr lang="en-US" sz="3200" i="1" dirty="0"/>
              <a:t>river</a:t>
            </a:r>
            <a:r>
              <a:rPr lang="en-US" sz="3200" dirty="0"/>
              <a:t> (running water)</a:t>
            </a:r>
          </a:p>
        </p:txBody>
      </p:sp>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Tree>
    <p:extLst>
      <p:ext uri="{BB962C8B-B14F-4D97-AF65-F5344CB8AC3E}">
        <p14:creationId xmlns:p14="http://schemas.microsoft.com/office/powerpoint/2010/main" val="14414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55246" y="6038078"/>
            <a:ext cx="532723" cy="707886"/>
          </a:xfrm>
          <a:prstGeom prst="rect">
            <a:avLst/>
          </a:prstGeom>
          <a:noFill/>
        </p:spPr>
        <p:txBody>
          <a:bodyPr wrap="square" rtlCol="0">
            <a:spAutoFit/>
          </a:bodyPr>
          <a:lstStyle/>
          <a:p>
            <a:pPr algn="ctr"/>
            <a:r>
              <a:rPr lang="en-US" sz="4000" dirty="0">
                <a:latin typeface="vtks distress" panose="02000000000000000000" pitchFamily="2" charset="0"/>
              </a:rPr>
              <a:t>C</a:t>
            </a:r>
          </a:p>
        </p:txBody>
      </p:sp>
      <p:sp>
        <p:nvSpPr>
          <p:cNvPr id="5" name="TextBox 4"/>
          <p:cNvSpPr txBox="1"/>
          <p:nvPr/>
        </p:nvSpPr>
        <p:spPr>
          <a:xfrm>
            <a:off x="2580053" y="6023350"/>
            <a:ext cx="532723" cy="707886"/>
          </a:xfrm>
          <a:prstGeom prst="rect">
            <a:avLst/>
          </a:prstGeom>
          <a:noFill/>
        </p:spPr>
        <p:txBody>
          <a:bodyPr wrap="square" rtlCol="0">
            <a:spAutoFit/>
          </a:bodyPr>
          <a:lstStyle/>
          <a:p>
            <a:pPr algn="ctr"/>
            <a:r>
              <a:rPr lang="en-US" sz="4000" dirty="0">
                <a:latin typeface="vtks distress" panose="02000000000000000000" pitchFamily="2" charset="0"/>
              </a:rPr>
              <a:t>O</a:t>
            </a:r>
          </a:p>
        </p:txBody>
      </p:sp>
      <p:sp>
        <p:nvSpPr>
          <p:cNvPr id="6" name="TextBox 5"/>
          <p:cNvSpPr txBox="1"/>
          <p:nvPr/>
        </p:nvSpPr>
        <p:spPr>
          <a:xfrm>
            <a:off x="2911606" y="6041633"/>
            <a:ext cx="532723" cy="707886"/>
          </a:xfrm>
          <a:prstGeom prst="rect">
            <a:avLst/>
          </a:prstGeom>
          <a:noFill/>
        </p:spPr>
        <p:txBody>
          <a:bodyPr wrap="square" rtlCol="0">
            <a:spAutoFit/>
          </a:bodyPr>
          <a:lstStyle/>
          <a:p>
            <a:pPr algn="ctr"/>
            <a:r>
              <a:rPr lang="en-US" sz="4000" dirty="0">
                <a:latin typeface="vtks distress" panose="02000000000000000000" pitchFamily="2" charset="0"/>
              </a:rPr>
              <a:t>R</a:t>
            </a:r>
          </a:p>
        </p:txBody>
      </p:sp>
      <p:sp>
        <p:nvSpPr>
          <p:cNvPr id="7" name="TextBox 6"/>
          <p:cNvSpPr txBox="1"/>
          <p:nvPr/>
        </p:nvSpPr>
        <p:spPr>
          <a:xfrm>
            <a:off x="3231106" y="6030099"/>
            <a:ext cx="440267"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8" name="TextBox 7"/>
          <p:cNvSpPr txBox="1"/>
          <p:nvPr/>
        </p:nvSpPr>
        <p:spPr>
          <a:xfrm>
            <a:off x="3427582" y="6031692"/>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9" name="TextBox 8"/>
          <p:cNvSpPr txBox="1"/>
          <p:nvPr/>
        </p:nvSpPr>
        <p:spPr>
          <a:xfrm>
            <a:off x="3753043" y="6040043"/>
            <a:ext cx="484294" cy="707886"/>
          </a:xfrm>
          <a:prstGeom prst="rect">
            <a:avLst/>
          </a:prstGeom>
          <a:noFill/>
        </p:spPr>
        <p:txBody>
          <a:bodyPr wrap="square" rtlCol="0">
            <a:spAutoFit/>
          </a:bodyPr>
          <a:lstStyle/>
          <a:p>
            <a:pPr algn="ctr"/>
            <a:r>
              <a:rPr lang="en-US" sz="4000" dirty="0">
                <a:latin typeface="vtks distress" panose="02000000000000000000" pitchFamily="2" charset="0"/>
              </a:rPr>
              <a:t>T</a:t>
            </a:r>
          </a:p>
        </p:txBody>
      </p:sp>
      <p:sp>
        <p:nvSpPr>
          <p:cNvPr id="10" name="TextBox 9"/>
          <p:cNvSpPr txBox="1"/>
          <p:nvPr/>
        </p:nvSpPr>
        <p:spPr>
          <a:xfrm>
            <a:off x="4050941" y="6035738"/>
            <a:ext cx="532723" cy="707886"/>
          </a:xfrm>
          <a:prstGeom prst="rect">
            <a:avLst/>
          </a:prstGeom>
          <a:noFill/>
        </p:spPr>
        <p:txBody>
          <a:bodyPr wrap="square" rtlCol="0">
            <a:spAutoFit/>
          </a:bodyPr>
          <a:lstStyle/>
          <a:p>
            <a:pPr algn="ctr"/>
            <a:r>
              <a:rPr lang="en-US" sz="4000" dirty="0">
                <a:latin typeface="vtks distress" panose="02000000000000000000" pitchFamily="2" charset="0"/>
              </a:rPr>
              <a:t>H</a:t>
            </a:r>
          </a:p>
        </p:txBody>
      </p:sp>
      <p:sp>
        <p:nvSpPr>
          <p:cNvPr id="11" name="TextBox 10"/>
          <p:cNvSpPr txBox="1"/>
          <p:nvPr/>
        </p:nvSpPr>
        <p:spPr>
          <a:xfrm>
            <a:off x="4330558" y="6025803"/>
            <a:ext cx="400243" cy="707886"/>
          </a:xfrm>
          <a:prstGeom prst="rect">
            <a:avLst/>
          </a:prstGeom>
          <a:noFill/>
        </p:spPr>
        <p:txBody>
          <a:bodyPr wrap="square" rtlCol="0">
            <a:spAutoFit/>
          </a:bodyPr>
          <a:lstStyle/>
          <a:p>
            <a:pPr algn="ctr"/>
            <a:r>
              <a:rPr lang="en-US" sz="4000" dirty="0">
                <a:latin typeface="vtks distress" panose="02000000000000000000" pitchFamily="2" charset="0"/>
              </a:rPr>
              <a:t>I</a:t>
            </a:r>
          </a:p>
        </p:txBody>
      </p:sp>
      <p:sp>
        <p:nvSpPr>
          <p:cNvPr id="12" name="TextBox 11"/>
          <p:cNvSpPr txBox="1"/>
          <p:nvPr/>
        </p:nvSpPr>
        <p:spPr>
          <a:xfrm>
            <a:off x="4504330" y="6024697"/>
            <a:ext cx="585995" cy="707886"/>
          </a:xfrm>
          <a:prstGeom prst="rect">
            <a:avLst/>
          </a:prstGeom>
          <a:noFill/>
        </p:spPr>
        <p:txBody>
          <a:bodyPr wrap="square" rtlCol="0">
            <a:spAutoFit/>
          </a:bodyPr>
          <a:lstStyle/>
          <a:p>
            <a:pPr algn="ctr"/>
            <a:r>
              <a:rPr lang="en-US" sz="4000" dirty="0">
                <a:latin typeface="vtks distress" panose="02000000000000000000" pitchFamily="2" charset="0"/>
              </a:rPr>
              <a:t>A</a:t>
            </a:r>
          </a:p>
        </p:txBody>
      </p:sp>
      <p:sp>
        <p:nvSpPr>
          <p:cNvPr id="13" name="TextBox 12"/>
          <p:cNvSpPr txBox="1"/>
          <p:nvPr/>
        </p:nvSpPr>
        <p:spPr>
          <a:xfrm>
            <a:off x="5189576" y="6025798"/>
            <a:ext cx="484294" cy="707886"/>
          </a:xfrm>
          <a:prstGeom prst="rect">
            <a:avLst/>
          </a:prstGeom>
          <a:noFill/>
        </p:spPr>
        <p:txBody>
          <a:bodyPr wrap="square" rtlCol="0">
            <a:spAutoFit/>
          </a:bodyPr>
          <a:lstStyle/>
          <a:p>
            <a:pPr algn="ctr"/>
            <a:r>
              <a:rPr lang="en-US" sz="4000" dirty="0">
                <a:latin typeface="vtks distress" panose="02000000000000000000" pitchFamily="2" charset="0"/>
              </a:rPr>
              <a:t>S  </a:t>
            </a:r>
          </a:p>
        </p:txBody>
      </p:sp>
      <p:sp>
        <p:nvSpPr>
          <p:cNvPr id="14" name="TextBox 13"/>
          <p:cNvSpPr txBox="1"/>
          <p:nvPr/>
        </p:nvSpPr>
        <p:spPr>
          <a:xfrm>
            <a:off x="4848269" y="6018806"/>
            <a:ext cx="532723" cy="707886"/>
          </a:xfrm>
          <a:prstGeom prst="rect">
            <a:avLst/>
          </a:prstGeom>
          <a:noFill/>
        </p:spPr>
        <p:txBody>
          <a:bodyPr wrap="square" rtlCol="0">
            <a:spAutoFit/>
          </a:bodyPr>
          <a:lstStyle/>
          <a:p>
            <a:pPr algn="ctr"/>
            <a:r>
              <a:rPr lang="en-US" sz="4000" dirty="0">
                <a:latin typeface="vtks distress" panose="02000000000000000000" pitchFamily="2" charset="0"/>
              </a:rPr>
              <a:t>N</a:t>
            </a:r>
          </a:p>
        </p:txBody>
      </p:sp>
      <p:sp>
        <p:nvSpPr>
          <p:cNvPr id="16" name="TextBox 15"/>
          <p:cNvSpPr txBox="1"/>
          <p:nvPr/>
        </p:nvSpPr>
        <p:spPr>
          <a:xfrm>
            <a:off x="428667" y="6061150"/>
            <a:ext cx="36385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e</a:t>
            </a:r>
          </a:p>
        </p:txBody>
      </p:sp>
      <p:sp>
        <p:nvSpPr>
          <p:cNvPr id="17" name="TextBox 16"/>
          <p:cNvSpPr txBox="1"/>
          <p:nvPr/>
        </p:nvSpPr>
        <p:spPr>
          <a:xfrm>
            <a:off x="1418222" y="605626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n</a:t>
            </a:r>
          </a:p>
        </p:txBody>
      </p:sp>
      <p:sp>
        <p:nvSpPr>
          <p:cNvPr id="18" name="TextBox 17"/>
          <p:cNvSpPr txBox="1"/>
          <p:nvPr/>
        </p:nvSpPr>
        <p:spPr>
          <a:xfrm>
            <a:off x="1046670" y="6056851"/>
            <a:ext cx="484294"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o  </a:t>
            </a:r>
          </a:p>
        </p:txBody>
      </p:sp>
      <p:sp>
        <p:nvSpPr>
          <p:cNvPr id="19" name="TextBox 18"/>
          <p:cNvSpPr txBox="1"/>
          <p:nvPr/>
        </p:nvSpPr>
        <p:spPr>
          <a:xfrm>
            <a:off x="64700" y="6065443"/>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s</a:t>
            </a:r>
          </a:p>
        </p:txBody>
      </p:sp>
      <p:sp>
        <p:nvSpPr>
          <p:cNvPr id="15" name="TextBox 14"/>
          <p:cNvSpPr txBox="1"/>
          <p:nvPr/>
        </p:nvSpPr>
        <p:spPr>
          <a:xfrm>
            <a:off x="647804" y="6052807"/>
            <a:ext cx="532723"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c</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356" y="5647308"/>
            <a:ext cx="900683" cy="1140105"/>
          </a:xfrm>
          <a:prstGeom prst="rect">
            <a:avLst/>
          </a:prstGeom>
        </p:spPr>
      </p:pic>
      <p:sp>
        <p:nvSpPr>
          <p:cNvPr id="22" name="TextBox 21"/>
          <p:cNvSpPr txBox="1"/>
          <p:nvPr/>
        </p:nvSpPr>
        <p:spPr>
          <a:xfrm>
            <a:off x="1755020" y="6057100"/>
            <a:ext cx="440267" cy="707886"/>
          </a:xfrm>
          <a:prstGeom prst="rect">
            <a:avLst/>
          </a:prstGeom>
          <a:gradFill flip="none" rotWithShape="1">
            <a:gsLst>
              <a:gs pos="0">
                <a:schemeClr val="bg1"/>
              </a:gs>
              <a:gs pos="16000">
                <a:schemeClr val="bg2"/>
              </a:gs>
              <a:gs pos="21000">
                <a:schemeClr val="accent5">
                  <a:lumMod val="75000"/>
                </a:schemeClr>
              </a:gs>
              <a:gs pos="97000">
                <a:schemeClr val="bg1"/>
              </a:gs>
            </a:gsLst>
            <a:lin ang="2700000" scaled="1"/>
            <a:tileRect/>
          </a:gradFill>
          <a:effectLst>
            <a:softEdge rad="63500"/>
          </a:effectLst>
        </p:spPr>
        <p:txBody>
          <a:bodyPr wrap="square" rtlCol="0">
            <a:spAutoFit/>
          </a:bodyPr>
          <a:lstStyle/>
          <a:p>
            <a:pPr algn="ctr"/>
            <a:r>
              <a:rPr lang="en-US" sz="4000" dirty="0">
                <a:solidFill>
                  <a:srgbClr val="FFFFFF"/>
                </a:solidFill>
                <a:latin typeface="vtks distress" panose="02000000000000000000" pitchFamily="2" charset="0"/>
              </a:rPr>
              <a:t>d</a:t>
            </a:r>
          </a:p>
        </p:txBody>
      </p:sp>
      <p:sp>
        <p:nvSpPr>
          <p:cNvPr id="23" name="TextBox 22">
            <a:extLst>
              <a:ext uri="{FF2B5EF4-FFF2-40B4-BE49-F238E27FC236}">
                <a16:creationId xmlns:a16="http://schemas.microsoft.com/office/drawing/2014/main" id="{3FE6C502-96A1-45AB-8189-FD04155DC7A0}"/>
              </a:ext>
            </a:extLst>
          </p:cNvPr>
          <p:cNvSpPr txBox="1"/>
          <p:nvPr/>
        </p:nvSpPr>
        <p:spPr>
          <a:xfrm>
            <a:off x="5694253" y="5990101"/>
            <a:ext cx="2473695" cy="707886"/>
          </a:xfrm>
          <a:prstGeom prst="rect">
            <a:avLst/>
          </a:prstGeom>
          <a:noFill/>
        </p:spPr>
        <p:txBody>
          <a:bodyPr wrap="square" rtlCol="0">
            <a:spAutoFit/>
          </a:bodyPr>
          <a:lstStyle/>
          <a:p>
            <a:r>
              <a:rPr lang="en-US" sz="4000" dirty="0">
                <a:latin typeface="vtks distress" panose="02000000000000000000" pitchFamily="2" charset="0"/>
              </a:rPr>
              <a:t>11</a:t>
            </a:r>
            <a:r>
              <a:rPr lang="en-US" sz="4000" dirty="0">
                <a:latin typeface="Aaron" panose="02020900000000000000" pitchFamily="18" charset="0"/>
              </a:rPr>
              <a:t>.</a:t>
            </a:r>
            <a:r>
              <a:rPr lang="en-US" sz="4000" dirty="0">
                <a:latin typeface="vtks distress" panose="02000000000000000000" pitchFamily="2" charset="0"/>
              </a:rPr>
              <a:t>22</a:t>
            </a:r>
            <a:r>
              <a:rPr lang="en-US" sz="4000" dirty="0">
                <a:latin typeface="Aaron" panose="02020900000000000000" pitchFamily="18" charset="0"/>
              </a:rPr>
              <a:t>-</a:t>
            </a:r>
            <a:r>
              <a:rPr lang="en-US" sz="4000" dirty="0">
                <a:latin typeface="vtks distress" panose="02000000000000000000" pitchFamily="2" charset="0"/>
              </a:rPr>
              <a:t>12</a:t>
            </a:r>
            <a:r>
              <a:rPr lang="en-US" sz="4000" dirty="0">
                <a:latin typeface="Aaron" panose="02020900000000000000" pitchFamily="18" charset="0"/>
              </a:rPr>
              <a:t>.</a:t>
            </a:r>
            <a:r>
              <a:rPr lang="en-US" sz="4000" dirty="0">
                <a:latin typeface="vtks distress" panose="02000000000000000000" pitchFamily="2" charset="0"/>
              </a:rPr>
              <a:t>6</a:t>
            </a:r>
          </a:p>
        </p:txBody>
      </p:sp>
    </p:spTree>
    <p:extLst>
      <p:ext uri="{BB962C8B-B14F-4D97-AF65-F5344CB8AC3E}">
        <p14:creationId xmlns:p14="http://schemas.microsoft.com/office/powerpoint/2010/main" val="268937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1st Corinthians">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st Corinthians">
      <a:majorFont>
        <a:latin typeface="GreeceBlack"/>
        <a:ea typeface=""/>
        <a:cs typeface=""/>
      </a:majorFont>
      <a:minorFont>
        <a:latin typeface="GreeceBlac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GreeceBlack" panose="020B0600000000000000" pitchFamily="34" charset="0"/>
          </a:defRPr>
        </a:defPPr>
      </a:lstStyle>
    </a:txDef>
  </a:objectDefaults>
  <a:extraClrSchemeLst/>
  <a:extLst>
    <a:ext uri="{05A4C25C-085E-4340-85A3-A5531E510DB2}">
      <thm15:themeFamily xmlns:thm15="http://schemas.microsoft.com/office/thememl/2012/main" name="Presentation1" id="{B75D458B-4520-4C04-9BD2-2F14E7EB1725}" vid="{24813694-28C0-46ED-939C-05299D134BF0}"/>
    </a:ext>
  </a:extLst>
</a:theme>
</file>

<file path=docProps/app.xml><?xml version="1.0" encoding="utf-8"?>
<Properties xmlns="http://schemas.openxmlformats.org/officeDocument/2006/extended-properties" xmlns:vt="http://schemas.openxmlformats.org/officeDocument/2006/docPropsVTypes">
  <Template>2_Corinthians</Template>
  <TotalTime>3656</TotalTime>
  <Words>1001</Words>
  <Application>Microsoft Office PowerPoint</Application>
  <PresentationFormat>On-screen Show (4:3)</PresentationFormat>
  <Paragraphs>469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Aaron</vt:lpstr>
      <vt:lpstr>Arial</vt:lpstr>
      <vt:lpstr>GreeceBlack</vt:lpstr>
      <vt:lpstr>Times New Roman</vt:lpstr>
      <vt:lpstr>vtks distress</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13</cp:revision>
  <dcterms:created xsi:type="dcterms:W3CDTF">2017-10-12T17:23:18Z</dcterms:created>
  <dcterms:modified xsi:type="dcterms:W3CDTF">2017-10-15T12:40:45Z</dcterms:modified>
</cp:coreProperties>
</file>